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handoutMasterIdLst>
    <p:handoutMasterId r:id="rId26"/>
  </p:handoutMasterIdLst>
  <p:sldIdLst>
    <p:sldId id="256" r:id="rId2"/>
    <p:sldId id="257" r:id="rId3"/>
    <p:sldId id="260" r:id="rId4"/>
    <p:sldId id="258" r:id="rId5"/>
    <p:sldId id="259" r:id="rId6"/>
    <p:sldId id="268" r:id="rId7"/>
    <p:sldId id="261" r:id="rId8"/>
    <p:sldId id="270" r:id="rId9"/>
    <p:sldId id="273" r:id="rId10"/>
    <p:sldId id="285" r:id="rId11"/>
    <p:sldId id="286" r:id="rId12"/>
    <p:sldId id="277" r:id="rId13"/>
    <p:sldId id="287" r:id="rId14"/>
    <p:sldId id="288" r:id="rId15"/>
    <p:sldId id="289" r:id="rId16"/>
    <p:sldId id="290" r:id="rId17"/>
    <p:sldId id="291" r:id="rId18"/>
    <p:sldId id="272" r:id="rId19"/>
    <p:sldId id="279" r:id="rId20"/>
    <p:sldId id="280" r:id="rId21"/>
    <p:sldId id="294" r:id="rId22"/>
    <p:sldId id="292" r:id="rId23"/>
    <p:sldId id="293" r:id="rId24"/>
    <p:sldId id="267" r:id="rId2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8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2729008-EF40-41F0-B529-A2546E9BFAC5}" type="datetimeFigureOut">
              <a:rPr lang="en-US" smtClean="0"/>
              <a:pPr/>
              <a:t>12/9/2009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C69E0E6B-4E9D-49B7-A1B6-60602C3932A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0419B3A2-5CA5-41BC-B1F7-52F6E04B1D51}" type="datetimeFigureOut">
              <a:rPr lang="en-US" smtClean="0"/>
              <a:pPr/>
              <a:t>12/9/2009</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ED2CDE38-B886-430D-B7F0-D460BA2F0C5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9B3A2-5CA5-41BC-B1F7-52F6E04B1D51}" type="datetimeFigureOut">
              <a:rPr lang="en-US" smtClean="0"/>
              <a:pPr/>
              <a:t>12/9/2009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9B3A2-5CA5-41BC-B1F7-52F6E04B1D51}" type="datetimeFigureOut">
              <a:rPr lang="en-US" smtClean="0"/>
              <a:pPr/>
              <a:t>12/9/2009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19B3A2-5CA5-41BC-B1F7-52F6E04B1D51}" type="datetimeFigureOut">
              <a:rPr lang="en-US" smtClean="0"/>
              <a:pPr/>
              <a:t>12/9/2009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419B3A2-5CA5-41BC-B1F7-52F6E04B1D51}" type="datetimeFigureOut">
              <a:rPr lang="en-US" smtClean="0"/>
              <a:pPr/>
              <a:t>12/9/2009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19B3A2-5CA5-41BC-B1F7-52F6E04B1D51}" type="datetimeFigureOut">
              <a:rPr lang="en-US" smtClean="0"/>
              <a:pPr/>
              <a:t>12/9/2009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0419B3A2-5CA5-41BC-B1F7-52F6E04B1D51}" type="datetimeFigureOut">
              <a:rPr lang="en-US" smtClean="0"/>
              <a:pPr/>
              <a:t>12/9/2009</a:t>
            </a:fld>
            <a:endParaRPr lang="en-US"/>
          </a:p>
        </p:txBody>
      </p:sp>
      <p:sp>
        <p:nvSpPr>
          <p:cNvPr id="27" name="Slide Number Placeholder 26"/>
          <p:cNvSpPr>
            <a:spLocks noGrp="1"/>
          </p:cNvSpPr>
          <p:nvPr>
            <p:ph type="sldNum" sz="quarter" idx="11"/>
          </p:nvPr>
        </p:nvSpPr>
        <p:spPr/>
        <p:txBody>
          <a:bodyPr rtlCol="0"/>
          <a:lstStyle/>
          <a:p>
            <a:fld id="{ED2CDE38-B886-430D-B7F0-D460BA2F0C59}"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0419B3A2-5CA5-41BC-B1F7-52F6E04B1D51}" type="datetimeFigureOut">
              <a:rPr lang="en-US" smtClean="0"/>
              <a:pPr/>
              <a:t>12/9/2009</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ED2CDE38-B886-430D-B7F0-D460BA2F0C5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19B3A2-5CA5-41BC-B1F7-52F6E04B1D51}" type="datetimeFigureOut">
              <a:rPr lang="en-US" smtClean="0"/>
              <a:pPr/>
              <a:t>12/9/2009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19B3A2-5CA5-41BC-B1F7-52F6E04B1D51}" type="datetimeFigureOut">
              <a:rPr lang="en-US" smtClean="0"/>
              <a:pPr/>
              <a:t>12/9/2009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419B3A2-5CA5-41BC-B1F7-52F6E04B1D51}" type="datetimeFigureOut">
              <a:rPr lang="en-US" smtClean="0"/>
              <a:pPr/>
              <a:t>12/9/2009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2CDE38-B886-430D-B7F0-D460BA2F0C5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0419B3A2-5CA5-41BC-B1F7-52F6E04B1D51}" type="datetimeFigureOut">
              <a:rPr lang="en-US" smtClean="0"/>
              <a:pPr/>
              <a:t>12/9/2009</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ED2CDE38-B886-430D-B7F0-D460BA2F0C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smtClean="0"/>
              <a:t>Voice Emulator</a:t>
            </a:r>
            <a:endParaRPr lang="en-US" sz="6000" dirty="0"/>
          </a:p>
        </p:txBody>
      </p:sp>
      <p:sp>
        <p:nvSpPr>
          <p:cNvPr id="3" name="Subtitle 2"/>
          <p:cNvSpPr>
            <a:spLocks noGrp="1"/>
          </p:cNvSpPr>
          <p:nvPr>
            <p:ph type="subTitle" idx="1"/>
          </p:nvPr>
        </p:nvSpPr>
        <p:spPr/>
        <p:txBody>
          <a:bodyPr>
            <a:normAutofit fontScale="92500" lnSpcReduction="20000"/>
          </a:bodyPr>
          <a:lstStyle/>
          <a:p>
            <a:r>
              <a:rPr lang="en-US" sz="3300" dirty="0" smtClean="0"/>
              <a:t>Group Members      </a:t>
            </a:r>
          </a:p>
          <a:p>
            <a:r>
              <a:rPr lang="en-US" sz="1500" dirty="0" smtClean="0"/>
              <a:t>Karishma Goswami, Kevin Bruns</a:t>
            </a:r>
          </a:p>
          <a:p>
            <a:r>
              <a:rPr lang="en-US" sz="1500" dirty="0" smtClean="0"/>
              <a:t>Jon Kuehnemund, Jared Wagner</a:t>
            </a:r>
          </a:p>
          <a:p>
            <a:endParaRPr lang="en-US" sz="1400" dirty="0"/>
          </a:p>
          <a:p>
            <a:r>
              <a:rPr lang="en-US" sz="3300" dirty="0" smtClean="0"/>
              <a:t>Advisor</a:t>
            </a:r>
          </a:p>
          <a:p>
            <a:r>
              <a:rPr lang="en-US" sz="1500" dirty="0" smtClean="0"/>
              <a:t>Dr. Mark Schroeder</a:t>
            </a:r>
            <a:endParaRPr lang="en-US" sz="15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800" dirty="0" smtClean="0"/>
              <a:t>Hardware</a:t>
            </a:r>
            <a:endParaRPr lang="en-US" dirty="0"/>
          </a:p>
        </p:txBody>
      </p:sp>
      <p:sp>
        <p:nvSpPr>
          <p:cNvPr id="3" name="Content Placeholder 2"/>
          <p:cNvSpPr>
            <a:spLocks noGrp="1"/>
          </p:cNvSpPr>
          <p:nvPr>
            <p:ph idx="1"/>
          </p:nvPr>
        </p:nvSpPr>
        <p:spPr/>
        <p:txBody>
          <a:bodyPr/>
          <a:lstStyle/>
          <a:p>
            <a:pPr lvl="1">
              <a:buNone/>
            </a:pPr>
            <a:r>
              <a:rPr lang="en-US" sz="2800" b="1" dirty="0" smtClean="0">
                <a:solidFill>
                  <a:schemeClr val="tx1"/>
                </a:solidFill>
              </a:rPr>
              <a:t>Components used:</a:t>
            </a:r>
          </a:p>
          <a:p>
            <a:pPr lvl="1">
              <a:buNone/>
            </a:pPr>
            <a:r>
              <a:rPr lang="en-US" sz="2000" b="1" dirty="0" smtClean="0"/>
              <a:t>TDA7053A: DUAL INPUT AMPLIFIER</a:t>
            </a:r>
          </a:p>
          <a:p>
            <a:pPr lvl="1">
              <a:buNone/>
            </a:pPr>
            <a:r>
              <a:rPr lang="en-US" sz="2000" b="1" dirty="0" smtClean="0"/>
              <a:t>TLV5618: D/A CONVERTER</a:t>
            </a:r>
          </a:p>
          <a:p>
            <a:pPr lvl="1">
              <a:buNone/>
            </a:pPr>
            <a:r>
              <a:rPr lang="en-US" sz="2000" b="1" dirty="0" smtClean="0"/>
              <a:t>dsPIC30F3013: MICROCONTOLLER</a:t>
            </a:r>
          </a:p>
          <a:p>
            <a:pPr lvl="1">
              <a:buNone/>
            </a:pPr>
            <a:r>
              <a:rPr lang="en-US" sz="2000" b="1" dirty="0" smtClean="0"/>
              <a:t>LM386: AUDIO AMP</a:t>
            </a:r>
          </a:p>
          <a:p>
            <a:pPr lvl="1">
              <a:buNone/>
            </a:pPr>
            <a:r>
              <a:rPr lang="en-US" sz="2000" b="1" dirty="0" smtClean="0"/>
              <a:t>MICROPHONE  AND 8 Ohm SPEAKER</a:t>
            </a:r>
          </a:p>
          <a:p>
            <a:pPr lvl="1">
              <a:buNone/>
            </a:pPr>
            <a:r>
              <a:rPr lang="en-US" sz="2000" b="1" dirty="0" smtClean="0"/>
              <a:t>VOLTAGE REGULATORS: 1V AND 5V</a:t>
            </a:r>
          </a:p>
          <a:p>
            <a:pPr lvl="1">
              <a:buNone/>
            </a:pPr>
            <a:r>
              <a:rPr lang="en-US" sz="2000" b="1" dirty="0" smtClean="0"/>
              <a:t>4 BUTTONS AND AN ON/OFF SWITCH</a:t>
            </a:r>
          </a:p>
          <a:p>
            <a:pPr lvl="1">
              <a:buNone/>
            </a:pPr>
            <a:r>
              <a:rPr lang="en-US" sz="2000" b="1" dirty="0" smtClean="0"/>
              <a:t>4 C BATTERIES AND A BATTERY PACK</a:t>
            </a:r>
          </a:p>
          <a:p>
            <a:pPr lvl="1">
              <a:buNone/>
            </a:pPr>
            <a:r>
              <a:rPr lang="en-US" sz="2000" b="1" dirty="0" smtClean="0"/>
              <a:t>MICROPHONE AND SPEAKER AUDIO JACKS</a:t>
            </a:r>
          </a:p>
          <a:p>
            <a:pPr lvl="1">
              <a:buNone/>
            </a:pPr>
            <a:r>
              <a:rPr lang="en-US" sz="2000" b="1" dirty="0" smtClean="0"/>
              <a:t>3 POTENTIOMETERS</a:t>
            </a:r>
          </a:p>
          <a:p>
            <a:pPr lvl="1">
              <a:buNone/>
            </a:pPr>
            <a:r>
              <a:rPr lang="en-US" sz="2000" b="1" dirty="0" smtClean="0"/>
              <a:t>VARIOUS RESISTORS AND CAPACITORS</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800" dirty="0" smtClean="0"/>
              <a:t>Hardware</a:t>
            </a:r>
            <a:endParaRPr lang="en-US" sz="2800" dirty="0"/>
          </a:p>
        </p:txBody>
      </p:sp>
      <p:sp>
        <p:nvSpPr>
          <p:cNvPr id="3" name="Content Placeholder 2"/>
          <p:cNvSpPr>
            <a:spLocks noGrp="1"/>
          </p:cNvSpPr>
          <p:nvPr>
            <p:ph idx="1"/>
          </p:nvPr>
        </p:nvSpPr>
        <p:spPr/>
        <p:txBody>
          <a:bodyPr>
            <a:normAutofit/>
          </a:bodyPr>
          <a:lstStyle/>
          <a:p>
            <a:pPr lvl="1">
              <a:buNone/>
            </a:pPr>
            <a:r>
              <a:rPr lang="en-US" sz="3200" b="1" dirty="0" smtClean="0"/>
              <a:t>The voice signal from microphone  is amplified and then put into our microcontroller for altering the signal. This signal is then converted back to analog, amplified thereafter and outputted through our speaker.</a:t>
            </a:r>
            <a:endParaRPr 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800" dirty="0" smtClean="0"/>
              <a:t>Hardware</a:t>
            </a:r>
            <a:endParaRPr lang="en-US" sz="2800" dirty="0"/>
          </a:p>
        </p:txBody>
      </p:sp>
      <p:sp>
        <p:nvSpPr>
          <p:cNvPr id="3" name="Content Placeholder 2"/>
          <p:cNvSpPr>
            <a:spLocks noGrp="1"/>
          </p:cNvSpPr>
          <p:nvPr>
            <p:ph idx="1"/>
          </p:nvPr>
        </p:nvSpPr>
        <p:spPr/>
        <p:txBody>
          <a:bodyPr/>
          <a:lstStyle/>
          <a:p>
            <a:pPr lvl="1">
              <a:buNone/>
            </a:pPr>
            <a:r>
              <a:rPr lang="en-US" b="1" dirty="0" smtClean="0"/>
              <a:t> </a:t>
            </a:r>
            <a:endParaRPr lang="en-US" b="1" dirty="0"/>
          </a:p>
        </p:txBody>
      </p:sp>
      <p:sp>
        <p:nvSpPr>
          <p:cNvPr id="6" name="Rectangle 5"/>
          <p:cNvSpPr/>
          <p:nvPr/>
        </p:nvSpPr>
        <p:spPr>
          <a:xfrm>
            <a:off x="838200" y="2590800"/>
            <a:ext cx="16764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Microphone</a:t>
            </a:r>
            <a:endParaRPr lang="en-US" dirty="0"/>
          </a:p>
        </p:txBody>
      </p:sp>
      <p:sp>
        <p:nvSpPr>
          <p:cNvPr id="7" name="Rectangle 6"/>
          <p:cNvSpPr/>
          <p:nvPr/>
        </p:nvSpPr>
        <p:spPr>
          <a:xfrm>
            <a:off x="3276600" y="2590800"/>
            <a:ext cx="16002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Amplifier 7053A</a:t>
            </a:r>
            <a:endParaRPr lang="en-US" dirty="0"/>
          </a:p>
        </p:txBody>
      </p:sp>
      <p:sp>
        <p:nvSpPr>
          <p:cNvPr id="9" name="Rectangle 8"/>
          <p:cNvSpPr/>
          <p:nvPr/>
        </p:nvSpPr>
        <p:spPr>
          <a:xfrm>
            <a:off x="5791200" y="2514600"/>
            <a:ext cx="1981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dsPIC30F3013</a:t>
            </a:r>
          </a:p>
          <a:p>
            <a:pPr algn="ctr"/>
            <a:r>
              <a:rPr lang="en-US" dirty="0" smtClean="0"/>
              <a:t>(microcontroller)</a:t>
            </a:r>
            <a:endParaRPr lang="en-US" dirty="0"/>
          </a:p>
        </p:txBody>
      </p:sp>
      <p:sp>
        <p:nvSpPr>
          <p:cNvPr id="10" name="Rectangle 9"/>
          <p:cNvSpPr/>
          <p:nvPr/>
        </p:nvSpPr>
        <p:spPr>
          <a:xfrm>
            <a:off x="3810000" y="4114800"/>
            <a:ext cx="1752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Amplifier</a:t>
            </a:r>
            <a:endParaRPr lang="en-US" dirty="0" smtClean="0"/>
          </a:p>
          <a:p>
            <a:pPr algn="ctr"/>
            <a:r>
              <a:rPr lang="en-US" dirty="0" smtClean="0"/>
              <a:t>LM386</a:t>
            </a:r>
            <a:endParaRPr lang="en-US" dirty="0"/>
          </a:p>
        </p:txBody>
      </p:sp>
      <p:sp>
        <p:nvSpPr>
          <p:cNvPr id="12" name="Rectangle 11"/>
          <p:cNvSpPr/>
          <p:nvPr/>
        </p:nvSpPr>
        <p:spPr>
          <a:xfrm>
            <a:off x="6172200" y="4114800"/>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TLV5618</a:t>
            </a:r>
          </a:p>
          <a:p>
            <a:pPr algn="ctr"/>
            <a:r>
              <a:rPr lang="en-US" dirty="0" smtClean="0"/>
              <a:t>D/A chip</a:t>
            </a:r>
            <a:endParaRPr lang="en-US" dirty="0"/>
          </a:p>
        </p:txBody>
      </p:sp>
      <p:sp>
        <p:nvSpPr>
          <p:cNvPr id="13" name="Rectangle 12"/>
          <p:cNvSpPr/>
          <p:nvPr/>
        </p:nvSpPr>
        <p:spPr>
          <a:xfrm>
            <a:off x="1524000" y="4114800"/>
            <a:ext cx="16764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Speaker</a:t>
            </a:r>
            <a:endParaRPr lang="en-US" dirty="0"/>
          </a:p>
        </p:txBody>
      </p:sp>
      <p:cxnSp>
        <p:nvCxnSpPr>
          <p:cNvPr id="23" name="Straight Arrow Connector 22"/>
          <p:cNvCxnSpPr/>
          <p:nvPr/>
        </p:nvCxnSpPr>
        <p:spPr>
          <a:xfrm rot="5400000">
            <a:off x="6477000" y="37338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3200400" y="45720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12" idx="1"/>
          </p:cNvCxnSpPr>
          <p:nvPr/>
        </p:nvCxnSpPr>
        <p:spPr>
          <a:xfrm rot="10800000">
            <a:off x="5562600" y="457200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514600" y="297180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7" idx="3"/>
          </p:cNvCxnSpPr>
          <p:nvPr/>
        </p:nvCxnSpPr>
        <p:spPr>
          <a:xfrm>
            <a:off x="4876800" y="2971800"/>
            <a:ext cx="914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77200" cy="457200"/>
          </a:xfrm>
        </p:spPr>
        <p:txBody>
          <a:bodyPr>
            <a:normAutofit fontScale="90000"/>
          </a:bodyPr>
          <a:lstStyle/>
          <a:p>
            <a:r>
              <a:rPr lang="en-US" dirty="0" smtClean="0"/>
              <a:t>Technical Content</a:t>
            </a:r>
            <a:br>
              <a:rPr lang="en-US" dirty="0" smtClean="0"/>
            </a:br>
            <a:r>
              <a:rPr lang="en-US" sz="2800" dirty="0" smtClean="0"/>
              <a:t>Hardware</a:t>
            </a:r>
            <a:endParaRPr lang="en-US" sz="28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304800" y="1381125"/>
            <a:ext cx="8224006" cy="5476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67055" y="609601"/>
            <a:ext cx="8963794" cy="61722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800" dirty="0" smtClean="0"/>
              <a:t>Hardware</a:t>
            </a:r>
            <a:endParaRPr lang="en-US" sz="2800" dirty="0"/>
          </a:p>
        </p:txBody>
      </p:sp>
      <p:sp>
        <p:nvSpPr>
          <p:cNvPr id="3" name="Content Placeholder 2"/>
          <p:cNvSpPr>
            <a:spLocks noGrp="1"/>
          </p:cNvSpPr>
          <p:nvPr>
            <p:ph idx="1"/>
          </p:nvPr>
        </p:nvSpPr>
        <p:spPr/>
        <p:txBody>
          <a:bodyPr/>
          <a:lstStyle/>
          <a:p>
            <a:pPr lvl="1">
              <a:buNone/>
            </a:pPr>
            <a:r>
              <a:rPr lang="en-US" b="1" dirty="0" smtClean="0"/>
              <a:t>Our code reads an analog signal and converts it into digital and then stores it into an array for our FFT and IFFT functions.  It then outputs the altered data to the D/A chip and also runs the D/A chip by sending clock pulses all using TIMER2 interrupts .</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800" dirty="0" smtClean="0"/>
              <a:t>Hardware</a:t>
            </a:r>
            <a:endParaRPr lang="en-US" sz="2800" dirty="0"/>
          </a:p>
        </p:txBody>
      </p:sp>
      <p:sp>
        <p:nvSpPr>
          <p:cNvPr id="3" name="Content Placeholder 2"/>
          <p:cNvSpPr>
            <a:spLocks noGrp="1"/>
          </p:cNvSpPr>
          <p:nvPr>
            <p:ph idx="1"/>
          </p:nvPr>
        </p:nvSpPr>
        <p:spPr/>
        <p:txBody>
          <a:bodyPr>
            <a:normAutofit fontScale="40000" lnSpcReduction="20000"/>
          </a:bodyPr>
          <a:lstStyle/>
          <a:p>
            <a:r>
              <a:rPr lang="en-US" dirty="0" smtClean="0"/>
              <a:t>void __attribute__((__interrupt__)) _T2Interrupt(void)</a:t>
            </a:r>
          </a:p>
          <a:p>
            <a:r>
              <a:rPr lang="en-US" dirty="0" smtClean="0"/>
              <a:t>{</a:t>
            </a:r>
          </a:p>
          <a:p>
            <a:r>
              <a:rPr lang="en-US" dirty="0" smtClean="0"/>
              <a:t>	data = </a:t>
            </a:r>
            <a:r>
              <a:rPr lang="en-US" dirty="0" err="1" smtClean="0"/>
              <a:t>readADC</a:t>
            </a:r>
            <a:r>
              <a:rPr lang="en-US" dirty="0" smtClean="0"/>
              <a:t>(0);		//Read input on AN0 of DSPIC30F3013</a:t>
            </a:r>
          </a:p>
          <a:p>
            <a:r>
              <a:rPr lang="en-US" dirty="0" smtClean="0"/>
              <a:t>	if (data &lt; 0) data = 0;		//Prevent clipping</a:t>
            </a:r>
          </a:p>
          <a:p>
            <a:r>
              <a:rPr lang="en-US" dirty="0" smtClean="0"/>
              <a:t>	if (data &gt; 4095) data = 4095;</a:t>
            </a:r>
          </a:p>
          <a:p>
            <a:r>
              <a:rPr lang="en-US" dirty="0" smtClean="0"/>
              <a:t>	data = (data - 2048)*16;		//scale it to maximize range of FFT function</a:t>
            </a:r>
          </a:p>
          <a:p>
            <a:r>
              <a:rPr lang="en-US" dirty="0" smtClean="0"/>
              <a:t>	if (</a:t>
            </a:r>
            <a:r>
              <a:rPr lang="en-US" dirty="0" err="1" smtClean="0"/>
              <a:t>array_flag</a:t>
            </a:r>
            <a:r>
              <a:rPr lang="en-US" dirty="0" smtClean="0"/>
              <a:t> == 0)</a:t>
            </a:r>
          </a:p>
          <a:p>
            <a:r>
              <a:rPr lang="en-US" dirty="0" smtClean="0"/>
              <a:t>	{</a:t>
            </a:r>
          </a:p>
          <a:p>
            <a:r>
              <a:rPr lang="en-US" dirty="0" smtClean="0"/>
              <a:t>		data_array1[n] = data;</a:t>
            </a:r>
          </a:p>
          <a:p>
            <a:r>
              <a:rPr lang="en-US" dirty="0" smtClean="0"/>
              <a:t>		D2A_Write(data_array2[n]*8);</a:t>
            </a:r>
          </a:p>
          <a:p>
            <a:r>
              <a:rPr lang="en-US" dirty="0" smtClean="0"/>
              <a:t>	}</a:t>
            </a:r>
          </a:p>
          <a:p>
            <a:r>
              <a:rPr lang="en-US" dirty="0" smtClean="0"/>
              <a:t>	if (</a:t>
            </a:r>
            <a:r>
              <a:rPr lang="en-US" dirty="0" err="1" smtClean="0"/>
              <a:t>array_flag</a:t>
            </a:r>
            <a:r>
              <a:rPr lang="en-US" dirty="0" smtClean="0"/>
              <a:t> == 1)</a:t>
            </a:r>
          </a:p>
          <a:p>
            <a:r>
              <a:rPr lang="en-US" dirty="0" smtClean="0"/>
              <a:t>	{</a:t>
            </a:r>
          </a:p>
          <a:p>
            <a:r>
              <a:rPr lang="en-US" dirty="0" smtClean="0"/>
              <a:t>		data_array2[n] = data;</a:t>
            </a:r>
          </a:p>
          <a:p>
            <a:r>
              <a:rPr lang="en-US" dirty="0" smtClean="0"/>
              <a:t>		D2A_Write(data_array3[n]*8);</a:t>
            </a:r>
          </a:p>
          <a:p>
            <a:r>
              <a:rPr lang="en-US" dirty="0" smtClean="0"/>
              <a:t>	}</a:t>
            </a:r>
          </a:p>
          <a:p>
            <a:r>
              <a:rPr lang="en-US" dirty="0" smtClean="0"/>
              <a:t>	if (</a:t>
            </a:r>
            <a:r>
              <a:rPr lang="en-US" dirty="0" err="1" smtClean="0"/>
              <a:t>array_flag</a:t>
            </a:r>
            <a:r>
              <a:rPr lang="en-US" dirty="0" smtClean="0"/>
              <a:t> == 2)</a:t>
            </a:r>
          </a:p>
          <a:p>
            <a:r>
              <a:rPr lang="en-US" dirty="0" smtClean="0"/>
              <a:t>	{</a:t>
            </a:r>
          </a:p>
          <a:p>
            <a:r>
              <a:rPr lang="en-US" dirty="0" smtClean="0"/>
              <a:t>		data_array3[n] = data;</a:t>
            </a:r>
          </a:p>
          <a:p>
            <a:r>
              <a:rPr lang="en-US" dirty="0" smtClean="0"/>
              <a:t>		D2A_Write(data_array1[n]*8);</a:t>
            </a:r>
          </a:p>
          <a:p>
            <a:r>
              <a:rPr lang="en-US" dirty="0" smtClean="0"/>
              <a:t>	}</a:t>
            </a:r>
          </a:p>
          <a:p>
            <a:r>
              <a:rPr lang="en-US" dirty="0" smtClean="0"/>
              <a:t>	n = n + 2;			//make every other array input zero for complex part</a:t>
            </a:r>
          </a:p>
          <a:p>
            <a:r>
              <a:rPr lang="en-US" dirty="0" smtClean="0"/>
              <a:t>	_T2IF = 0;</a:t>
            </a:r>
          </a:p>
          <a:p>
            <a:r>
              <a:rPr lang="en-US" dirty="0" smtClean="0"/>
              <a:t>}</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3">
                                            <p:txEl>
                                              <p:pRg st="15" end="15"/>
                                            </p:txEl>
                                          </p:spTgt>
                                        </p:tgtEl>
                                        <p:attrNameLst>
                                          <p:attrName>style.visibility</p:attrName>
                                        </p:attrNameLst>
                                      </p:cBhvr>
                                      <p:to>
                                        <p:strVal val="visible"/>
                                      </p:to>
                                    </p:set>
                                    <p:anim calcmode="lin" valueType="num">
                                      <p:cBhvr additive="base">
                                        <p:cTn id="97"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3">
                                            <p:txEl>
                                              <p:pRg st="16" end="16"/>
                                            </p:txEl>
                                          </p:spTgt>
                                        </p:tgtEl>
                                        <p:attrNameLst>
                                          <p:attrName>style.visibility</p:attrName>
                                        </p:attrNameLst>
                                      </p:cBhvr>
                                      <p:to>
                                        <p:strVal val="visible"/>
                                      </p:to>
                                    </p:set>
                                    <p:anim calcmode="lin" valueType="num">
                                      <p:cBhvr additive="base">
                                        <p:cTn id="103"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3">
                                            <p:txEl>
                                              <p:pRg st="17" end="17"/>
                                            </p:txEl>
                                          </p:spTgt>
                                        </p:tgtEl>
                                        <p:attrNameLst>
                                          <p:attrName>style.visibility</p:attrName>
                                        </p:attrNameLst>
                                      </p:cBhvr>
                                      <p:to>
                                        <p:strVal val="visible"/>
                                      </p:to>
                                    </p:set>
                                    <p:anim calcmode="lin" valueType="num">
                                      <p:cBhvr additive="base">
                                        <p:cTn id="10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3">
                                            <p:txEl>
                                              <p:pRg st="18" end="18"/>
                                            </p:txEl>
                                          </p:spTgt>
                                        </p:tgtEl>
                                        <p:attrNameLst>
                                          <p:attrName>style.visibility</p:attrName>
                                        </p:attrNameLst>
                                      </p:cBhvr>
                                      <p:to>
                                        <p:strVal val="visible"/>
                                      </p:to>
                                    </p:set>
                                    <p:anim calcmode="lin" valueType="num">
                                      <p:cBhvr additive="base">
                                        <p:cTn id="11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3">
                                            <p:txEl>
                                              <p:pRg st="19" end="19"/>
                                            </p:txEl>
                                          </p:spTgt>
                                        </p:tgtEl>
                                        <p:attrNameLst>
                                          <p:attrName>style.visibility</p:attrName>
                                        </p:attrNameLst>
                                      </p:cBhvr>
                                      <p:to>
                                        <p:strVal val="visible"/>
                                      </p:to>
                                    </p:set>
                                    <p:anim calcmode="lin" valueType="num">
                                      <p:cBhvr additive="base">
                                        <p:cTn id="121" dur="500" fill="hold"/>
                                        <p:tgtEl>
                                          <p:spTgt spid="3">
                                            <p:txEl>
                                              <p:pRg st="19" end="19"/>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3">
                                            <p:txEl>
                                              <p:pRg st="19" end="19"/>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3">
                                            <p:txEl>
                                              <p:pRg st="20" end="20"/>
                                            </p:txEl>
                                          </p:spTgt>
                                        </p:tgtEl>
                                        <p:attrNameLst>
                                          <p:attrName>style.visibility</p:attrName>
                                        </p:attrNameLst>
                                      </p:cBhvr>
                                      <p:to>
                                        <p:strVal val="visible"/>
                                      </p:to>
                                    </p:set>
                                    <p:anim calcmode="lin" valueType="num">
                                      <p:cBhvr additive="base">
                                        <p:cTn id="127" dur="500" fill="hold"/>
                                        <p:tgtEl>
                                          <p:spTgt spid="3">
                                            <p:txEl>
                                              <p:pRg st="20" end="20"/>
                                            </p:txEl>
                                          </p:spTgt>
                                        </p:tgtEl>
                                        <p:attrNameLst>
                                          <p:attrName>ppt_x</p:attrName>
                                        </p:attrNameLst>
                                      </p:cBhvr>
                                      <p:tavLst>
                                        <p:tav tm="0">
                                          <p:val>
                                            <p:strVal val="#ppt_x"/>
                                          </p:val>
                                        </p:tav>
                                        <p:tav tm="100000">
                                          <p:val>
                                            <p:strVal val="#ppt_x"/>
                                          </p:val>
                                        </p:tav>
                                      </p:tavLst>
                                    </p:anim>
                                    <p:anim calcmode="lin" valueType="num">
                                      <p:cBhvr additive="base">
                                        <p:cTn id="128" dur="500" fill="hold"/>
                                        <p:tgtEl>
                                          <p:spTgt spid="3">
                                            <p:txEl>
                                              <p:pRg st="20" end="20"/>
                                            </p:txEl>
                                          </p:spTgt>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3">
                                            <p:txEl>
                                              <p:pRg st="21" end="21"/>
                                            </p:txEl>
                                          </p:spTgt>
                                        </p:tgtEl>
                                        <p:attrNameLst>
                                          <p:attrName>style.visibility</p:attrName>
                                        </p:attrNameLst>
                                      </p:cBhvr>
                                      <p:to>
                                        <p:strVal val="visible"/>
                                      </p:to>
                                    </p:set>
                                    <p:anim calcmode="lin" valueType="num">
                                      <p:cBhvr additive="base">
                                        <p:cTn id="133" dur="500" fill="hold"/>
                                        <p:tgtEl>
                                          <p:spTgt spid="3">
                                            <p:txEl>
                                              <p:pRg st="21" end="21"/>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3">
                                            <p:txEl>
                                              <p:pRg st="21" end="21"/>
                                            </p:txEl>
                                          </p:spTgt>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nodeType="clickEffect">
                                  <p:stCondLst>
                                    <p:cond delay="0"/>
                                  </p:stCondLst>
                                  <p:childTnLst>
                                    <p:set>
                                      <p:cBhvr>
                                        <p:cTn id="138" dur="1" fill="hold">
                                          <p:stCondLst>
                                            <p:cond delay="0"/>
                                          </p:stCondLst>
                                        </p:cTn>
                                        <p:tgtEl>
                                          <p:spTgt spid="3">
                                            <p:txEl>
                                              <p:pRg st="22" end="22"/>
                                            </p:txEl>
                                          </p:spTgt>
                                        </p:tgtEl>
                                        <p:attrNameLst>
                                          <p:attrName>style.visibility</p:attrName>
                                        </p:attrNameLst>
                                      </p:cBhvr>
                                      <p:to>
                                        <p:strVal val="visible"/>
                                      </p:to>
                                    </p:set>
                                    <p:anim calcmode="lin" valueType="num">
                                      <p:cBhvr additive="base">
                                        <p:cTn id="139" dur="500" fill="hold"/>
                                        <p:tgtEl>
                                          <p:spTgt spid="3">
                                            <p:txEl>
                                              <p:pRg st="22" end="22"/>
                                            </p:txEl>
                                          </p:spTgt>
                                        </p:tgtEl>
                                        <p:attrNameLst>
                                          <p:attrName>ppt_x</p:attrName>
                                        </p:attrNameLst>
                                      </p:cBhvr>
                                      <p:tavLst>
                                        <p:tav tm="0">
                                          <p:val>
                                            <p:strVal val="#ppt_x"/>
                                          </p:val>
                                        </p:tav>
                                        <p:tav tm="100000">
                                          <p:val>
                                            <p:strVal val="#ppt_x"/>
                                          </p:val>
                                        </p:tav>
                                      </p:tavLst>
                                    </p:anim>
                                    <p:anim calcmode="lin" valueType="num">
                                      <p:cBhvr additive="base">
                                        <p:cTn id="140" dur="500" fill="hold"/>
                                        <p:tgtEl>
                                          <p:spTgt spid="3">
                                            <p:txEl>
                                              <p:pRg st="22" end="22"/>
                                            </p:txEl>
                                          </p:spTgt>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3">
                                            <p:txEl>
                                              <p:pRg st="23" end="23"/>
                                            </p:txEl>
                                          </p:spTgt>
                                        </p:tgtEl>
                                        <p:attrNameLst>
                                          <p:attrName>style.visibility</p:attrName>
                                        </p:attrNameLst>
                                      </p:cBhvr>
                                      <p:to>
                                        <p:strVal val="visible"/>
                                      </p:to>
                                    </p:set>
                                    <p:anim calcmode="lin" valueType="num">
                                      <p:cBhvr additive="base">
                                        <p:cTn id="145" dur="500" fill="hold"/>
                                        <p:tgtEl>
                                          <p:spTgt spid="3">
                                            <p:txEl>
                                              <p:pRg st="23" end="23"/>
                                            </p:txEl>
                                          </p:spTgt>
                                        </p:tgtEl>
                                        <p:attrNameLst>
                                          <p:attrName>ppt_x</p:attrName>
                                        </p:attrNameLst>
                                      </p:cBhvr>
                                      <p:tavLst>
                                        <p:tav tm="0">
                                          <p:val>
                                            <p:strVal val="#ppt_x"/>
                                          </p:val>
                                        </p:tav>
                                        <p:tav tm="100000">
                                          <p:val>
                                            <p:strVal val="#ppt_x"/>
                                          </p:val>
                                        </p:tav>
                                      </p:tavLst>
                                    </p:anim>
                                    <p:anim calcmode="lin" valueType="num">
                                      <p:cBhvr additive="base">
                                        <p:cTn id="146" dur="500" fill="hold"/>
                                        <p:tgtEl>
                                          <p:spTgt spid="3">
                                            <p:txEl>
                                              <p:pRg st="23" end="2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800" dirty="0" smtClean="0"/>
              <a:t>Hardware</a:t>
            </a:r>
            <a:endParaRPr lang="en-US" sz="2800" dirty="0"/>
          </a:p>
        </p:txBody>
      </p:sp>
      <p:sp>
        <p:nvSpPr>
          <p:cNvPr id="3" name="Content Placeholder 2"/>
          <p:cNvSpPr>
            <a:spLocks noGrp="1"/>
          </p:cNvSpPr>
          <p:nvPr>
            <p:ph idx="1"/>
          </p:nvPr>
        </p:nvSpPr>
        <p:spPr/>
        <p:txBody>
          <a:bodyPr>
            <a:normAutofit/>
          </a:bodyPr>
          <a:lstStyle/>
          <a:p>
            <a:pPr lvl="1">
              <a:buNone/>
            </a:pPr>
            <a:r>
              <a:rPr lang="en-US" sz="2400" b="1" dirty="0" smtClean="0"/>
              <a:t>We attempted to do our signal alteration by using the built in FFT and IFFT functions in MPLAB.</a:t>
            </a:r>
          </a:p>
          <a:p>
            <a:pPr lvl="1">
              <a:buNone/>
            </a:pPr>
            <a:r>
              <a:rPr lang="en-US" sz="2400" b="1" dirty="0" smtClean="0"/>
              <a:t>Our dsPIC30F was not fast enough nor did it have enough memory to perform these functions in real time, let alone implement any algorithms from software. </a:t>
            </a:r>
          </a:p>
          <a:p>
            <a:pPr lvl="1">
              <a:buNone/>
            </a:pPr>
            <a:r>
              <a:rPr lang="en-US" sz="2400" b="1" dirty="0" smtClean="0"/>
              <a:t>In the end our standalone device simply took in an input and sent it to a speaker after it went through our microcontroller.</a:t>
            </a:r>
            <a:endParaRPr 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066800"/>
          </a:xfrm>
        </p:spPr>
        <p:txBody>
          <a:bodyPr>
            <a:normAutofit fontScale="90000"/>
          </a:bodyPr>
          <a:lstStyle/>
          <a:p>
            <a:r>
              <a:rPr lang="en-US" dirty="0" smtClean="0"/>
              <a:t>Project Status</a:t>
            </a:r>
            <a:br>
              <a:rPr lang="en-US" dirty="0" smtClean="0"/>
            </a:br>
            <a:endParaRPr lang="en-US" sz="2800" dirty="0"/>
          </a:p>
        </p:txBody>
      </p:sp>
      <p:pic>
        <p:nvPicPr>
          <p:cNvPr id="1026" name="Picture 2" descr="Y:\Final Presentation Stuff\Enclosure 2.jpg"/>
          <p:cNvPicPr>
            <a:picLocks noGrp="1" noChangeAspect="1" noChangeArrowheads="1"/>
          </p:cNvPicPr>
          <p:nvPr>
            <p:ph idx="1"/>
          </p:nvPr>
        </p:nvPicPr>
        <p:blipFill>
          <a:blip r:embed="rId2" cstate="print"/>
          <a:srcRect/>
          <a:stretch>
            <a:fillRect/>
          </a:stretch>
        </p:blipFill>
        <p:spPr bwMode="auto">
          <a:xfrm>
            <a:off x="609600" y="1439863"/>
            <a:ext cx="7848600" cy="513397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066800"/>
          </a:xfrm>
        </p:spPr>
        <p:txBody>
          <a:bodyPr>
            <a:normAutofit fontScale="90000"/>
          </a:bodyPr>
          <a:lstStyle/>
          <a:p>
            <a:r>
              <a:rPr lang="en-US" dirty="0" smtClean="0"/>
              <a:t>Project Status</a:t>
            </a:r>
            <a:br>
              <a:rPr lang="en-US" dirty="0" smtClean="0"/>
            </a:br>
            <a:endParaRPr lang="en-US" sz="2800" dirty="0"/>
          </a:p>
        </p:txBody>
      </p:sp>
      <p:pic>
        <p:nvPicPr>
          <p:cNvPr id="2050" name="Picture 2" descr="Y:\Final Presentation Stuff\Enclosure.jpg"/>
          <p:cNvPicPr>
            <a:picLocks noGrp="1" noChangeAspect="1" noChangeArrowheads="1"/>
          </p:cNvPicPr>
          <p:nvPr>
            <p:ph idx="1"/>
          </p:nvPr>
        </p:nvPicPr>
        <p:blipFill>
          <a:blip r:embed="rId2" cstate="print"/>
          <a:srcRect/>
          <a:stretch>
            <a:fillRect/>
          </a:stretch>
        </p:blipFill>
        <p:spPr bwMode="auto">
          <a:xfrm>
            <a:off x="4435672" y="152400"/>
            <a:ext cx="4555928" cy="3505200"/>
          </a:xfrm>
          <a:prstGeom prst="rect">
            <a:avLst/>
          </a:prstGeom>
          <a:noFill/>
        </p:spPr>
      </p:pic>
      <p:pic>
        <p:nvPicPr>
          <p:cNvPr id="9" name="Picture 3" descr="Y:\Final Presentation Stuff\Buttons.jpg"/>
          <p:cNvPicPr>
            <a:picLocks noChangeAspect="1" noChangeArrowheads="1"/>
          </p:cNvPicPr>
          <p:nvPr/>
        </p:nvPicPr>
        <p:blipFill>
          <a:blip r:embed="rId3" cstate="print"/>
          <a:srcRect/>
          <a:stretch>
            <a:fillRect/>
          </a:stretch>
        </p:blipFill>
        <p:spPr bwMode="auto">
          <a:xfrm>
            <a:off x="152400" y="3048000"/>
            <a:ext cx="4925483" cy="369411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Introduction</a:t>
            </a:r>
            <a:br>
              <a:rPr lang="en-US" dirty="0" smtClean="0"/>
            </a:br>
            <a:endParaRPr lang="en-US" dirty="0"/>
          </a:p>
        </p:txBody>
      </p:sp>
      <p:sp>
        <p:nvSpPr>
          <p:cNvPr id="3" name="Content Placeholder 2"/>
          <p:cNvSpPr>
            <a:spLocks noGrp="1"/>
          </p:cNvSpPr>
          <p:nvPr>
            <p:ph idx="1"/>
          </p:nvPr>
        </p:nvSpPr>
        <p:spPr>
          <a:xfrm>
            <a:off x="381000" y="3048000"/>
            <a:ext cx="8229600" cy="1408176"/>
          </a:xfrm>
        </p:spPr>
        <p:txBody>
          <a:bodyPr/>
          <a:lstStyle/>
          <a:p>
            <a:pPr algn="ctr">
              <a:buNone/>
            </a:pPr>
            <a:r>
              <a:rPr lang="en-US" dirty="0" smtClean="0"/>
              <a:t>   We want to build a voice emulator that will be used for entertainment purposes to mimic the voices of other people.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066800"/>
          </a:xfrm>
        </p:spPr>
        <p:txBody>
          <a:bodyPr>
            <a:normAutofit fontScale="90000"/>
          </a:bodyPr>
          <a:lstStyle/>
          <a:p>
            <a:r>
              <a:rPr lang="en-US" dirty="0" smtClean="0"/>
              <a:t>Project Status</a:t>
            </a:r>
            <a:br>
              <a:rPr lang="en-US" dirty="0" smtClean="0"/>
            </a:br>
            <a:endParaRPr lang="en-US" sz="2800" dirty="0"/>
          </a:p>
        </p:txBody>
      </p:sp>
      <p:pic>
        <p:nvPicPr>
          <p:cNvPr id="3076" name="Picture 4" descr="Y:\Final Presentation Stuff\PCB 2.jpg"/>
          <p:cNvPicPr>
            <a:picLocks noGrp="1" noChangeAspect="1" noChangeArrowheads="1"/>
          </p:cNvPicPr>
          <p:nvPr>
            <p:ph idx="1"/>
          </p:nvPr>
        </p:nvPicPr>
        <p:blipFill>
          <a:blip r:embed="rId2" cstate="print"/>
          <a:srcRect/>
          <a:stretch>
            <a:fillRect/>
          </a:stretch>
        </p:blipFill>
        <p:spPr bwMode="auto">
          <a:xfrm>
            <a:off x="3962400" y="152400"/>
            <a:ext cx="5080000" cy="3810000"/>
          </a:xfrm>
          <a:prstGeom prst="rect">
            <a:avLst/>
          </a:prstGeom>
          <a:noFill/>
        </p:spPr>
      </p:pic>
      <p:pic>
        <p:nvPicPr>
          <p:cNvPr id="13" name="Picture 2" descr="Y:\Final Presentation Stuff\PCB.jpg"/>
          <p:cNvPicPr>
            <a:picLocks noChangeAspect="1" noChangeArrowheads="1"/>
          </p:cNvPicPr>
          <p:nvPr/>
        </p:nvPicPr>
        <p:blipFill>
          <a:blip r:embed="rId3" cstate="print"/>
          <a:srcRect/>
          <a:stretch>
            <a:fillRect/>
          </a:stretch>
        </p:blipFill>
        <p:spPr bwMode="auto">
          <a:xfrm>
            <a:off x="152401" y="3011488"/>
            <a:ext cx="4953000" cy="371475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a:bodyPr>
          <a:lstStyle/>
          <a:p>
            <a:r>
              <a:rPr lang="en-US" dirty="0" smtClean="0"/>
              <a:t>Budget</a:t>
            </a:r>
            <a:br>
              <a:rPr lang="en-US" dirty="0" smtClean="0"/>
            </a:br>
            <a:endParaRPr lang="en-US" sz="2800" dirty="0"/>
          </a:p>
        </p:txBody>
      </p:sp>
      <p:graphicFrame>
        <p:nvGraphicFramePr>
          <p:cNvPr id="4" name="Table 3"/>
          <p:cNvGraphicFramePr>
            <a:graphicFrameLocks noGrp="1"/>
          </p:cNvGraphicFramePr>
          <p:nvPr/>
        </p:nvGraphicFramePr>
        <p:xfrm>
          <a:off x="609600" y="913815"/>
          <a:ext cx="7772401" cy="5884860"/>
        </p:xfrm>
        <a:graphic>
          <a:graphicData uri="http://schemas.openxmlformats.org/drawingml/2006/table">
            <a:tbl>
              <a:tblPr/>
              <a:tblGrid>
                <a:gridCol w="2334609"/>
                <a:gridCol w="1475391"/>
                <a:gridCol w="1096148"/>
                <a:gridCol w="1271323"/>
                <a:gridCol w="1594930"/>
              </a:tblGrid>
              <a:tr h="591284">
                <a:tc>
                  <a:txBody>
                    <a:bodyPr/>
                    <a:lstStyle/>
                    <a:p>
                      <a:pPr algn="ctr" fontAlgn="ctr"/>
                      <a:r>
                        <a:rPr lang="en-US" sz="1300" b="1" i="0" u="none" strike="noStrike" dirty="0">
                          <a:solidFill>
                            <a:srgbClr val="000000"/>
                          </a:solidFill>
                          <a:latin typeface="Times New Roman"/>
                        </a:rPr>
                        <a:t>Part</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1" i="0" u="none" strike="noStrike" dirty="0">
                          <a:solidFill>
                            <a:srgbClr val="000000"/>
                          </a:solidFill>
                          <a:latin typeface="Times New Roman"/>
                        </a:rPr>
                        <a:t>Cost per unit</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1" i="0" u="none" strike="noStrike">
                          <a:solidFill>
                            <a:srgbClr val="000000"/>
                          </a:solidFill>
                          <a:latin typeface="Times New Roman"/>
                        </a:rPr>
                        <a:t>Quantity</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1" i="0" u="none" strike="noStrike">
                          <a:solidFill>
                            <a:srgbClr val="000000"/>
                          </a:solidFill>
                          <a:latin typeface="Times New Roman"/>
                        </a:rPr>
                        <a:t>Retail Cost</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1" i="0" u="none" strike="noStrike">
                          <a:solidFill>
                            <a:srgbClr val="000000"/>
                          </a:solidFill>
                          <a:latin typeface="Times New Roman"/>
                        </a:rPr>
                        <a:t>Acquired price</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468">
                <a:tc>
                  <a:txBody>
                    <a:bodyPr/>
                    <a:lstStyle/>
                    <a:p>
                      <a:pPr algn="ctr" fontAlgn="ctr"/>
                      <a:r>
                        <a:rPr lang="en-US" sz="1300" b="0" i="0" u="none" strike="noStrike">
                          <a:solidFill>
                            <a:srgbClr val="000000"/>
                          </a:solidFill>
                          <a:latin typeface="Times New Roman"/>
                        </a:rPr>
                        <a:t>DSPIC 33F</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9.33</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3</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27.99</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27.99</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3816">
                <a:tc>
                  <a:txBody>
                    <a:bodyPr/>
                    <a:lstStyle/>
                    <a:p>
                      <a:pPr algn="ctr" fontAlgn="ctr"/>
                      <a:r>
                        <a:rPr lang="en-US" sz="1300" b="0" i="0" u="none" strike="noStrike">
                          <a:solidFill>
                            <a:srgbClr val="000000"/>
                          </a:solidFill>
                          <a:latin typeface="Times New Roman"/>
                        </a:rPr>
                        <a:t>speaker</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5.03</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2</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10.06</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10.06</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3816">
                <a:tc>
                  <a:txBody>
                    <a:bodyPr/>
                    <a:lstStyle/>
                    <a:p>
                      <a:pPr algn="ctr" fontAlgn="ctr"/>
                      <a:r>
                        <a:rPr lang="en-US" sz="1300" b="0" i="0" u="none" strike="noStrike" dirty="0">
                          <a:solidFill>
                            <a:srgbClr val="000000"/>
                          </a:solidFill>
                          <a:latin typeface="Times New Roman"/>
                        </a:rPr>
                        <a:t>microphone</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2.52</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3</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7.56</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7.56</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4025">
                <a:tc>
                  <a:txBody>
                    <a:bodyPr/>
                    <a:lstStyle/>
                    <a:p>
                      <a:pPr algn="ctr" fontAlgn="ctr"/>
                      <a:r>
                        <a:rPr lang="en-US" sz="1300" b="0" i="0" u="none" strike="noStrike" dirty="0">
                          <a:solidFill>
                            <a:srgbClr val="000000"/>
                          </a:solidFill>
                          <a:latin typeface="Times New Roman"/>
                        </a:rPr>
                        <a:t>Audio Amplifier </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1.45</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3</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4.35</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4.35</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6608">
                <a:tc>
                  <a:txBody>
                    <a:bodyPr/>
                    <a:lstStyle/>
                    <a:p>
                      <a:pPr algn="ctr" fontAlgn="ctr"/>
                      <a:r>
                        <a:rPr lang="en-US" sz="1300" b="0" i="0" u="none" strike="noStrike">
                          <a:solidFill>
                            <a:srgbClr val="000000"/>
                          </a:solidFill>
                          <a:latin typeface="Times New Roman"/>
                        </a:rPr>
                        <a:t>LM386</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1.09</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1.09</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0</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21">
                <a:tc>
                  <a:txBody>
                    <a:bodyPr/>
                    <a:lstStyle/>
                    <a:p>
                      <a:pPr algn="ctr" fontAlgn="ctr"/>
                      <a:r>
                        <a:rPr lang="en-US" sz="1300" b="0" i="0" u="none" strike="noStrike">
                          <a:solidFill>
                            <a:srgbClr val="000000"/>
                          </a:solidFill>
                          <a:latin typeface="Times New Roman"/>
                        </a:rPr>
                        <a:t>D/A chip</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5.47</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5.47</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0</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0747">
                <a:tc>
                  <a:txBody>
                    <a:bodyPr/>
                    <a:lstStyle/>
                    <a:p>
                      <a:pPr algn="ctr" fontAlgn="ctr"/>
                      <a:r>
                        <a:rPr lang="en-US" sz="1300" b="0" i="0" u="none" strike="noStrike">
                          <a:solidFill>
                            <a:srgbClr val="000000"/>
                          </a:solidFill>
                          <a:latin typeface="Times New Roman"/>
                        </a:rPr>
                        <a:t>Computer Speakers</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30</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30</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0</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6752">
                <a:tc>
                  <a:txBody>
                    <a:bodyPr/>
                    <a:lstStyle/>
                    <a:p>
                      <a:pPr algn="ctr" fontAlgn="ctr"/>
                      <a:r>
                        <a:rPr lang="en-US" sz="1300" b="0" i="0" u="none" strike="noStrike" dirty="0">
                          <a:solidFill>
                            <a:srgbClr val="000000"/>
                          </a:solidFill>
                          <a:latin typeface="Times New Roman"/>
                        </a:rPr>
                        <a:t>Computer Microphone</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20</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1</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20</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0</a:t>
                      </a: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21">
                <a:tc>
                  <a:txBody>
                    <a:bodyPr/>
                    <a:lstStyle/>
                    <a:p>
                      <a:pPr algn="ctr" fontAlgn="ctr"/>
                      <a:r>
                        <a:rPr lang="en-US" sz="1300" b="0" i="0" u="none" strike="noStrike">
                          <a:solidFill>
                            <a:srgbClr val="000000"/>
                          </a:solidFill>
                          <a:latin typeface="Times New Roman"/>
                        </a:rPr>
                        <a:t>Enclosure</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latin typeface="Times New Roman"/>
                        </a:rPr>
                        <a:t>30</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Times New Roman"/>
                        </a:rPr>
                        <a:t>1</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Times New Roman"/>
                        </a:rPr>
                        <a:t>3</a:t>
                      </a:r>
                      <a:r>
                        <a:rPr lang="en-US" sz="1300" b="0" i="0" u="none" strike="noStrike" dirty="0" smtClean="0">
                          <a:solidFill>
                            <a:srgbClr val="000000"/>
                          </a:solidFill>
                          <a:latin typeface="Times New Roman"/>
                        </a:rPr>
                        <a:t>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21">
                <a:tc>
                  <a:txBody>
                    <a:bodyPr/>
                    <a:lstStyle/>
                    <a:p>
                      <a:pPr algn="ctr" fontAlgn="ctr"/>
                      <a:r>
                        <a:rPr lang="en-US" sz="1300" b="0" i="0" u="none" strike="noStrike">
                          <a:solidFill>
                            <a:srgbClr val="000000"/>
                          </a:solidFill>
                          <a:latin typeface="Times New Roman"/>
                        </a:rPr>
                        <a:t>DSPIC 30F</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5.10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Times New Roman"/>
                        </a:rPr>
                        <a:t>4</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20.40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20.40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131">
                <a:tc>
                  <a:txBody>
                    <a:bodyPr/>
                    <a:lstStyle/>
                    <a:p>
                      <a:pPr algn="ctr" fontAlgn="ctr"/>
                      <a:r>
                        <a:rPr lang="en-US" sz="1300" b="0" i="0" u="none" strike="noStrike" dirty="0" smtClean="0">
                          <a:solidFill>
                            <a:srgbClr val="000000"/>
                          </a:solidFill>
                          <a:latin typeface="Times New Roman"/>
                        </a:rPr>
                        <a:t>10k</a:t>
                      </a:r>
                      <a:r>
                        <a:rPr lang="en-US" sz="1300" b="0" i="0" u="none" strike="noStrike" baseline="0" dirty="0" smtClean="0">
                          <a:solidFill>
                            <a:srgbClr val="000000"/>
                          </a:solidFill>
                          <a:latin typeface="Times New Roman"/>
                        </a:rPr>
                        <a:t> ohm potentiometer</a:t>
                      </a:r>
                      <a:endParaRPr lang="en-US" sz="1300" b="0" i="0" u="none" strike="noStrike" dirty="0">
                        <a:solidFill>
                          <a:srgbClr val="000000"/>
                        </a:solidFill>
                        <a:latin typeface="Times New Roman"/>
                      </a:endParaRP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1.50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Times New Roman"/>
                        </a:rPr>
                        <a:t>4</a:t>
                      </a: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6.00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967">
                <a:tc>
                  <a:txBody>
                    <a:bodyPr/>
                    <a:lstStyle/>
                    <a:p>
                      <a:pPr algn="ctr" fontAlgn="ctr"/>
                      <a:r>
                        <a:rPr lang="en-US" sz="1300" b="0" i="0" u="none" strike="noStrike" dirty="0" smtClean="0">
                          <a:solidFill>
                            <a:srgbClr val="000000"/>
                          </a:solidFill>
                          <a:latin typeface="Times New Roman"/>
                        </a:rPr>
                        <a:t>batteries</a:t>
                      </a:r>
                      <a:endParaRPr lang="en-US" sz="1300" b="0" i="0" u="none" strike="noStrike" dirty="0">
                        <a:solidFill>
                          <a:srgbClr val="000000"/>
                        </a:solidFill>
                        <a:latin typeface="Times New Roman"/>
                      </a:endParaRP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1.80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12</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21.60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21.60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21">
                <a:tc>
                  <a:txBody>
                    <a:bodyPr/>
                    <a:lstStyle/>
                    <a:p>
                      <a:pPr algn="ctr" fontAlgn="ctr"/>
                      <a:r>
                        <a:rPr lang="en-US" sz="1300" b="0" i="0" u="none" strike="noStrike" dirty="0" smtClean="0">
                          <a:solidFill>
                            <a:srgbClr val="000000"/>
                          </a:solidFill>
                          <a:latin typeface="Times New Roman"/>
                        </a:rPr>
                        <a:t>Battery</a:t>
                      </a:r>
                      <a:r>
                        <a:rPr lang="en-US" sz="1300" b="0" i="0" u="none" strike="noStrike" baseline="0" dirty="0" smtClean="0">
                          <a:solidFill>
                            <a:srgbClr val="000000"/>
                          </a:solidFill>
                          <a:latin typeface="Times New Roman"/>
                        </a:rPr>
                        <a:t> holder</a:t>
                      </a:r>
                      <a:endParaRPr lang="en-US" sz="1300" b="0" i="0" u="none" strike="noStrike" dirty="0">
                        <a:solidFill>
                          <a:srgbClr val="000000"/>
                        </a:solidFill>
                        <a:latin typeface="Times New Roman"/>
                      </a:endParaRP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2.09</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2.09</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2.09</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21">
                <a:tc>
                  <a:txBody>
                    <a:bodyPr/>
                    <a:lstStyle/>
                    <a:p>
                      <a:pPr algn="ctr" fontAlgn="ctr"/>
                      <a:r>
                        <a:rPr lang="en-US" sz="1300" b="0" i="0" u="none" strike="noStrike" dirty="0" smtClean="0">
                          <a:solidFill>
                            <a:srgbClr val="000000"/>
                          </a:solidFill>
                          <a:latin typeface="Times New Roman"/>
                        </a:rPr>
                        <a:t>Push buttons</a:t>
                      </a:r>
                      <a:endParaRPr lang="en-US" sz="1300" b="0" i="0" u="none" strike="noStrike" dirty="0">
                        <a:solidFill>
                          <a:srgbClr val="000000"/>
                        </a:solidFill>
                        <a:latin typeface="Times New Roman"/>
                      </a:endParaRP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1.82</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5</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9.10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21">
                <a:tc>
                  <a:txBody>
                    <a:bodyPr/>
                    <a:lstStyle/>
                    <a:p>
                      <a:pPr algn="ctr" fontAlgn="ctr"/>
                      <a:r>
                        <a:rPr lang="en-US" sz="1300" b="0" i="0" u="none" strike="noStrike" dirty="0" smtClean="0">
                          <a:solidFill>
                            <a:srgbClr val="000000"/>
                          </a:solidFill>
                          <a:latin typeface="Times New Roman"/>
                        </a:rPr>
                        <a:t>Audio jacks</a:t>
                      </a:r>
                      <a:endParaRPr lang="en-US" sz="1300" b="0" i="0" u="none" strike="noStrike" dirty="0">
                        <a:solidFill>
                          <a:srgbClr val="000000"/>
                        </a:solidFill>
                        <a:latin typeface="Times New Roman"/>
                      </a:endParaRP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2.50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4</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10</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5589">
                <a:tc>
                  <a:txBody>
                    <a:bodyPr/>
                    <a:lstStyle/>
                    <a:p>
                      <a:pPr algn="ctr" fontAlgn="ctr"/>
                      <a:r>
                        <a:rPr lang="en-US" sz="1300" b="0" i="0" u="none" strike="noStrike" smtClean="0">
                          <a:solidFill>
                            <a:srgbClr val="000000"/>
                          </a:solidFill>
                          <a:latin typeface="Times New Roman"/>
                        </a:rPr>
                        <a:t>1 </a:t>
                      </a:r>
                      <a:r>
                        <a:rPr lang="en-US" sz="1300" b="0" i="0" u="none" strike="noStrike" dirty="0" smtClean="0">
                          <a:solidFill>
                            <a:srgbClr val="000000"/>
                          </a:solidFill>
                          <a:latin typeface="Times New Roman"/>
                        </a:rPr>
                        <a:t>volt voltage regulator</a:t>
                      </a:r>
                      <a:endParaRPr lang="en-US" sz="1300" b="0" i="0" u="none" strike="noStrike" dirty="0">
                        <a:solidFill>
                          <a:srgbClr val="000000"/>
                        </a:solidFill>
                        <a:latin typeface="Times New Roman"/>
                      </a:endParaRP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0.94</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2</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1.88</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1.88</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21">
                <a:tc>
                  <a:txBody>
                    <a:bodyPr/>
                    <a:lstStyle/>
                    <a:p>
                      <a:pPr algn="ctr" fontAlgn="ctr"/>
                      <a:r>
                        <a:rPr lang="en-US" sz="1300" b="0" i="0" u="none" strike="noStrike" dirty="0" smtClean="0">
                          <a:solidFill>
                            <a:srgbClr val="000000"/>
                          </a:solidFill>
                          <a:latin typeface="Times New Roman"/>
                        </a:rPr>
                        <a:t>5volt</a:t>
                      </a:r>
                      <a:r>
                        <a:rPr lang="en-US" sz="1300" b="0" i="0" u="none" strike="noStrike" baseline="0" dirty="0" smtClean="0">
                          <a:solidFill>
                            <a:srgbClr val="000000"/>
                          </a:solidFill>
                          <a:latin typeface="Times New Roman"/>
                        </a:rPr>
                        <a:t> voltage regulator</a:t>
                      </a:r>
                      <a:endParaRPr lang="en-US" sz="1300" b="0" i="0" u="none" strike="noStrike" dirty="0">
                        <a:solidFill>
                          <a:srgbClr val="000000"/>
                        </a:solidFill>
                        <a:latin typeface="Times New Roman"/>
                      </a:endParaRP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0.45</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3</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1.35</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smtClean="0">
                          <a:solidFill>
                            <a:srgbClr val="000000"/>
                          </a:solidFill>
                          <a:latin typeface="Times New Roman"/>
                        </a:rPr>
                        <a:t>1.35</a:t>
                      </a:r>
                      <a:endParaRPr lang="en-US" sz="1300" b="0"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3027">
                <a:tc>
                  <a:txBody>
                    <a:bodyPr/>
                    <a:lstStyle/>
                    <a:p>
                      <a:pPr algn="ctr" fontAlgn="ctr"/>
                      <a:r>
                        <a:rPr lang="en-US" sz="1900" b="1" i="0" u="none" strike="noStrike" dirty="0">
                          <a:solidFill>
                            <a:srgbClr val="000000"/>
                          </a:solidFill>
                          <a:latin typeface="Calibri"/>
                        </a:rPr>
                        <a:t>Total:</a:t>
                      </a:r>
                    </a:p>
                  </a:txBody>
                  <a:tcPr marL="9071" marR="9071" marT="907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1" i="0" u="none" strike="noStrike" smtClean="0">
                          <a:solidFill>
                            <a:srgbClr val="000000"/>
                          </a:solidFill>
                          <a:latin typeface="Calibri"/>
                        </a:rPr>
                        <a:t>121.06</a:t>
                      </a:r>
                      <a:endParaRPr lang="en-US" sz="1300" b="1" i="0" u="none" strike="noStrike" dirty="0">
                        <a:solidFill>
                          <a:srgbClr val="000000"/>
                        </a:solidFill>
                        <a:latin typeface="Calibri"/>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1" i="0" u="none" strike="noStrike" dirty="0" smtClean="0">
                          <a:solidFill>
                            <a:srgbClr val="000000"/>
                          </a:solidFill>
                          <a:latin typeface="Calibri"/>
                        </a:rPr>
                        <a:t>51</a:t>
                      </a:r>
                      <a:endParaRPr lang="en-US" sz="1300" b="1" i="0" u="none" strike="noStrike" dirty="0">
                        <a:solidFill>
                          <a:srgbClr val="000000"/>
                        </a:solidFill>
                        <a:latin typeface="Calibri"/>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700" b="1" i="0" u="none" strike="noStrike" dirty="0" smtClean="0">
                          <a:solidFill>
                            <a:srgbClr val="000000"/>
                          </a:solidFill>
                          <a:latin typeface="Calibri"/>
                        </a:rPr>
                        <a:t>209.54</a:t>
                      </a:r>
                      <a:endParaRPr lang="en-US" sz="1700" b="1" i="0" u="none" strike="noStrike" dirty="0">
                        <a:solidFill>
                          <a:srgbClr val="000000"/>
                        </a:solidFill>
                        <a:latin typeface="Calibri"/>
                      </a:endParaRPr>
                    </a:p>
                  </a:txBody>
                  <a:tcPr marL="9071" marR="9071"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700" b="1" i="0" u="none" strike="noStrike" dirty="0" smtClean="0">
                          <a:solidFill>
                            <a:srgbClr val="000000"/>
                          </a:solidFill>
                          <a:latin typeface="Times New Roman"/>
                        </a:rPr>
                        <a:t>107.28</a:t>
                      </a:r>
                      <a:endParaRPr lang="en-US" sz="1700" b="1" i="0" u="none" strike="noStrike" dirty="0">
                        <a:solidFill>
                          <a:srgbClr val="000000"/>
                        </a:solidFill>
                        <a:latin typeface="Times New Roman"/>
                      </a:endParaRPr>
                    </a:p>
                  </a:txBody>
                  <a:tcPr marL="9071" marR="9071" marT="907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Lessons Learned</a:t>
            </a:r>
            <a:endParaRPr lang="en-US" sz="2800" dirty="0"/>
          </a:p>
        </p:txBody>
      </p:sp>
      <p:sp>
        <p:nvSpPr>
          <p:cNvPr id="3" name="Content Placeholder 2"/>
          <p:cNvSpPr>
            <a:spLocks noGrp="1"/>
          </p:cNvSpPr>
          <p:nvPr>
            <p:ph idx="1"/>
          </p:nvPr>
        </p:nvSpPr>
        <p:spPr>
          <a:xfrm>
            <a:off x="152400" y="2249424"/>
            <a:ext cx="8915400" cy="4325112"/>
          </a:xfrm>
        </p:spPr>
        <p:txBody>
          <a:bodyPr>
            <a:normAutofit/>
          </a:bodyPr>
          <a:lstStyle/>
          <a:p>
            <a:pPr lvl="1">
              <a:buNone/>
            </a:pPr>
            <a:r>
              <a:rPr lang="en-US" sz="2300" b="1" dirty="0" smtClean="0"/>
              <a:t>When working with an audio signal we must be careful to avoid causing any noise that is preventable.</a:t>
            </a:r>
          </a:p>
          <a:p>
            <a:pPr lvl="1">
              <a:buNone/>
            </a:pPr>
            <a:r>
              <a:rPr lang="en-US" sz="2300" b="1" dirty="0" smtClean="0"/>
              <a:t>The human voice is much more complex then any of us originally thought.</a:t>
            </a:r>
          </a:p>
          <a:p>
            <a:pPr lvl="1">
              <a:buNone/>
            </a:pPr>
            <a:r>
              <a:rPr lang="en-US" sz="2300" b="1" dirty="0" smtClean="0"/>
              <a:t>Don’t make assumptions and always double check.</a:t>
            </a:r>
          </a:p>
          <a:p>
            <a:pPr lvl="1">
              <a:buNone/>
            </a:pPr>
            <a:r>
              <a:rPr lang="en-US" sz="2300" b="1" dirty="0" smtClean="0"/>
              <a:t>Finish the hardware design as soon as possible to give time to test the PCB board after its made.</a:t>
            </a:r>
            <a:endParaRPr lang="en-US" sz="23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Future Work</a:t>
            </a:r>
            <a:endParaRPr lang="en-US" sz="2800" dirty="0"/>
          </a:p>
        </p:txBody>
      </p:sp>
      <p:sp>
        <p:nvSpPr>
          <p:cNvPr id="3" name="Content Placeholder 2"/>
          <p:cNvSpPr>
            <a:spLocks noGrp="1"/>
          </p:cNvSpPr>
          <p:nvPr>
            <p:ph idx="1"/>
          </p:nvPr>
        </p:nvSpPr>
        <p:spPr>
          <a:xfrm>
            <a:off x="152400" y="2249424"/>
            <a:ext cx="8915400" cy="4325112"/>
          </a:xfrm>
        </p:spPr>
        <p:txBody>
          <a:bodyPr>
            <a:normAutofit/>
          </a:bodyPr>
          <a:lstStyle/>
          <a:p>
            <a:pPr lvl="1"/>
            <a:r>
              <a:rPr lang="en-US" sz="2400" b="1" dirty="0" smtClean="0"/>
              <a:t>A much better processor would be needed to attempt to do what the hardware portion is required to do.</a:t>
            </a:r>
          </a:p>
          <a:p>
            <a:pPr lvl="2"/>
            <a:r>
              <a:rPr lang="en-US" b="1" dirty="0" smtClean="0"/>
              <a:t>Much faster and specifically designed for our application</a:t>
            </a:r>
          </a:p>
          <a:p>
            <a:pPr lvl="1"/>
            <a:r>
              <a:rPr lang="en-US" sz="2400" b="1" dirty="0" smtClean="0"/>
              <a:t>More research/better understanding of the effects of timbre in the human voice.</a:t>
            </a:r>
          </a:p>
          <a:p>
            <a:pPr lvl="1"/>
            <a:r>
              <a:rPr lang="en-US" sz="2400" b="1" dirty="0" smtClean="0"/>
              <a:t>More efficient algorithm would be beneficial for real time voice emulation.</a:t>
            </a:r>
            <a:endParaRPr 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Summary</a:t>
            </a:r>
            <a:br>
              <a:rPr lang="en-US" dirty="0" smtClean="0"/>
            </a:br>
            <a:endParaRPr lang="en-US" sz="2800" dirty="0"/>
          </a:p>
        </p:txBody>
      </p:sp>
      <p:sp>
        <p:nvSpPr>
          <p:cNvPr id="3" name="Content Placeholder 2"/>
          <p:cNvSpPr>
            <a:spLocks noGrp="1"/>
          </p:cNvSpPr>
          <p:nvPr>
            <p:ph idx="1"/>
          </p:nvPr>
        </p:nvSpPr>
        <p:spPr/>
        <p:txBody>
          <a:bodyPr/>
          <a:lstStyle/>
          <a:p>
            <a:pPr lvl="1">
              <a:buNone/>
            </a:pPr>
            <a:r>
              <a:rPr lang="en-US" dirty="0" smtClean="0"/>
              <a:t>		</a:t>
            </a:r>
            <a:r>
              <a:rPr lang="en-US" b="1" dirty="0" smtClean="0"/>
              <a:t>We feel like we have a much better understanding of the human voice and the processing power required to modify it in real time.  We did not meet all our project requirements but we feel like we did the best we could do with the time and resources available.  And done.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Requirements</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Voice Emulator</a:t>
            </a:r>
          </a:p>
          <a:p>
            <a:pPr lvl="1">
              <a:lnSpc>
                <a:spcPct val="150000"/>
              </a:lnSpc>
            </a:pPr>
            <a:r>
              <a:rPr lang="en-US" dirty="0" smtClean="0"/>
              <a:t>Computerized Graphical User Interface (GUI)</a:t>
            </a:r>
          </a:p>
          <a:p>
            <a:pPr lvl="1">
              <a:lnSpc>
                <a:spcPct val="150000"/>
              </a:lnSpc>
            </a:pPr>
            <a:r>
              <a:rPr lang="en-US" dirty="0" smtClean="0"/>
              <a:t>Stand-alone hardware</a:t>
            </a:r>
          </a:p>
          <a:p>
            <a:pPr lvl="1">
              <a:lnSpc>
                <a:spcPct val="150000"/>
              </a:lnSpc>
            </a:pPr>
            <a:r>
              <a:rPr lang="en-US" dirty="0" smtClean="0"/>
              <a:t>Minimal cost</a:t>
            </a:r>
          </a:p>
          <a:p>
            <a:pPr lvl="1">
              <a:lnSpc>
                <a:spcPct val="150000"/>
              </a:lnSpc>
            </a:pPr>
            <a:r>
              <a:rPr lang="en-US" dirty="0" smtClean="0"/>
              <a:t>No additional software</a:t>
            </a:r>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Requirements</a:t>
            </a:r>
            <a:br>
              <a:rPr lang="en-US" dirty="0" smtClean="0"/>
            </a:br>
            <a:endParaRPr lang="en-US" dirty="0"/>
          </a:p>
        </p:txBody>
      </p:sp>
      <p:sp>
        <p:nvSpPr>
          <p:cNvPr id="3" name="Content Placeholder 2"/>
          <p:cNvSpPr>
            <a:spLocks noGrp="1"/>
          </p:cNvSpPr>
          <p:nvPr>
            <p:ph idx="1"/>
          </p:nvPr>
        </p:nvSpPr>
        <p:spPr/>
        <p:txBody>
          <a:bodyPr anchor="t" anchorCtr="0">
            <a:normAutofit fontScale="77500" lnSpcReduction="20000"/>
          </a:bodyPr>
          <a:lstStyle/>
          <a:p>
            <a:r>
              <a:rPr lang="en-US" dirty="0" smtClean="0"/>
              <a:t>Computerized GUI</a:t>
            </a:r>
          </a:p>
          <a:p>
            <a:pPr lvl="1">
              <a:lnSpc>
                <a:spcPct val="150000"/>
              </a:lnSpc>
            </a:pPr>
            <a:r>
              <a:rPr lang="en-US" dirty="0" smtClean="0"/>
              <a:t>The GUI should be user-friendly</a:t>
            </a:r>
          </a:p>
          <a:p>
            <a:pPr lvl="1">
              <a:lnSpc>
                <a:spcPct val="150000"/>
              </a:lnSpc>
            </a:pPr>
            <a:r>
              <a:rPr lang="en-US" dirty="0" smtClean="0"/>
              <a:t>Able to capture a voice or recording, analyze it, and create a new vocal signature</a:t>
            </a:r>
          </a:p>
          <a:p>
            <a:pPr lvl="1">
              <a:lnSpc>
                <a:spcPct val="150000"/>
              </a:lnSpc>
            </a:pPr>
            <a:r>
              <a:rPr lang="en-US" dirty="0" smtClean="0"/>
              <a:t>Contain algorithms to transform an input voice to match a target voice</a:t>
            </a:r>
          </a:p>
          <a:p>
            <a:pPr lvl="1">
              <a:lnSpc>
                <a:spcPct val="150000"/>
              </a:lnSpc>
            </a:pPr>
            <a:r>
              <a:rPr lang="en-US" dirty="0" smtClean="0"/>
              <a:t>Able to easily transfer vocal signatures to the external hardware device</a:t>
            </a:r>
          </a:p>
          <a:p>
            <a:pPr lvl="1">
              <a:lnSpc>
                <a:spcPct val="150000"/>
              </a:lnSpc>
            </a:pPr>
            <a:r>
              <a:rPr lang="en-US" dirty="0" smtClean="0"/>
              <a:t>Possess the ability to raise and lower the pitch of the voice being copied</a:t>
            </a:r>
          </a:p>
          <a:p>
            <a:pPr lvl="1"/>
            <a:endParaRPr lang="en-US" dirty="0" smtClean="0"/>
          </a:p>
          <a:p>
            <a:pPr lv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Requirements</a:t>
            </a:r>
            <a:br>
              <a:rPr lang="en-US" dirty="0" smtClean="0"/>
            </a:br>
            <a:endParaRPr lang="en-US" dirty="0"/>
          </a:p>
        </p:txBody>
      </p:sp>
      <p:sp>
        <p:nvSpPr>
          <p:cNvPr id="3" name="Content Placeholder 2"/>
          <p:cNvSpPr>
            <a:spLocks noGrp="1"/>
          </p:cNvSpPr>
          <p:nvPr>
            <p:ph idx="1"/>
          </p:nvPr>
        </p:nvSpPr>
        <p:spPr/>
        <p:txBody>
          <a:bodyPr anchor="t" anchorCtr="0">
            <a:normAutofit fontScale="92500" lnSpcReduction="10000"/>
          </a:bodyPr>
          <a:lstStyle/>
          <a:p>
            <a:r>
              <a:rPr lang="en-US" dirty="0" smtClean="0"/>
              <a:t>Stand-alone hardware</a:t>
            </a:r>
          </a:p>
          <a:p>
            <a:pPr lvl="1">
              <a:lnSpc>
                <a:spcPct val="150000"/>
              </a:lnSpc>
            </a:pPr>
            <a:r>
              <a:rPr lang="en-US" dirty="0" smtClean="0"/>
              <a:t>Holds at least one vocal signature</a:t>
            </a:r>
          </a:p>
          <a:p>
            <a:pPr lvl="1">
              <a:lnSpc>
                <a:spcPct val="150000"/>
              </a:lnSpc>
            </a:pPr>
            <a:r>
              <a:rPr lang="en-US" dirty="0" smtClean="0"/>
              <a:t>Acquire a person’s voice through a microphone, transform the voice to sound similar to the target voice, and output it to a speaker close to real-time</a:t>
            </a:r>
          </a:p>
          <a:p>
            <a:pPr lvl="1">
              <a:lnSpc>
                <a:spcPct val="150000"/>
              </a:lnSpc>
            </a:pPr>
            <a:r>
              <a:rPr lang="en-US" dirty="0" smtClean="0"/>
              <a:t>Should not be bulky and should be light enough to carry comfortably</a:t>
            </a:r>
          </a:p>
          <a:p>
            <a:pPr lvl="1">
              <a:lnSpc>
                <a:spcPct val="150000"/>
              </a:lnSpc>
            </a:pPr>
            <a:r>
              <a:rPr lang="en-US" dirty="0" smtClean="0"/>
              <a:t>Preferably battery operated</a:t>
            </a:r>
          </a:p>
          <a:p>
            <a:pPr lv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66800"/>
          </a:xfrm>
        </p:spPr>
        <p:txBody>
          <a:bodyPr>
            <a:normAutofit fontScale="90000"/>
          </a:bodyPr>
          <a:lstStyle/>
          <a:p>
            <a:r>
              <a:rPr lang="en-US" dirty="0" smtClean="0"/>
              <a:t>Technical Content</a:t>
            </a:r>
            <a:br>
              <a:rPr lang="en-US" dirty="0" smtClean="0"/>
            </a:br>
            <a:r>
              <a:rPr lang="en-US" sz="2800" dirty="0" smtClean="0"/>
              <a:t>Software – Flow Chart for Code</a:t>
            </a:r>
            <a:endParaRPr lang="en-US" sz="2800" dirty="0"/>
          </a:p>
        </p:txBody>
      </p:sp>
      <p:sp>
        <p:nvSpPr>
          <p:cNvPr id="6" name="Rectangle 5"/>
          <p:cNvSpPr/>
          <p:nvPr/>
        </p:nvSpPr>
        <p:spPr>
          <a:xfrm>
            <a:off x="457200" y="2057400"/>
            <a:ext cx="1676400" cy="1600200"/>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505200" y="2057400"/>
            <a:ext cx="1676400" cy="1600200"/>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905000" y="4267200"/>
            <a:ext cx="1676400" cy="1676400"/>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8400" y="2057400"/>
            <a:ext cx="2057400" cy="1600200"/>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6" idx="3"/>
            <a:endCxn id="8" idx="1"/>
          </p:cNvCxnSpPr>
          <p:nvPr/>
        </p:nvCxnSpPr>
        <p:spPr>
          <a:xfrm>
            <a:off x="2133600" y="2857500"/>
            <a:ext cx="13716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3"/>
            <a:endCxn id="10" idx="1"/>
          </p:cNvCxnSpPr>
          <p:nvPr/>
        </p:nvCxnSpPr>
        <p:spPr>
          <a:xfrm>
            <a:off x="5181600" y="2857500"/>
            <a:ext cx="10668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5105400" y="4267200"/>
            <a:ext cx="1676400" cy="1676400"/>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Elbow Connector 19"/>
          <p:cNvCxnSpPr>
            <a:stCxn id="10" idx="3"/>
            <a:endCxn id="9" idx="1"/>
          </p:cNvCxnSpPr>
          <p:nvPr/>
        </p:nvCxnSpPr>
        <p:spPr>
          <a:xfrm flipH="1">
            <a:off x="1905000" y="2857500"/>
            <a:ext cx="6400800" cy="2247900"/>
          </a:xfrm>
          <a:prstGeom prst="bentConnector5">
            <a:avLst>
              <a:gd name="adj1" fmla="val -6250"/>
              <a:gd name="adj2" fmla="val 49153"/>
              <a:gd name="adj3" fmla="val 110714"/>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3"/>
            <a:endCxn id="18" idx="1"/>
          </p:cNvCxnSpPr>
          <p:nvPr/>
        </p:nvCxnSpPr>
        <p:spPr>
          <a:xfrm>
            <a:off x="3581400" y="5105400"/>
            <a:ext cx="15240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57200" y="2514600"/>
            <a:ext cx="1676400" cy="800219"/>
          </a:xfrm>
          <a:prstGeom prst="rect">
            <a:avLst/>
          </a:prstGeom>
          <a:noFill/>
        </p:spPr>
        <p:txBody>
          <a:bodyPr wrap="square" rtlCol="0">
            <a:spAutoFit/>
          </a:bodyPr>
          <a:lstStyle/>
          <a:p>
            <a:pPr algn="ctr"/>
            <a:r>
              <a:rPr lang="en-US" b="1" dirty="0" smtClean="0"/>
              <a:t>Input Signal</a:t>
            </a:r>
          </a:p>
          <a:p>
            <a:r>
              <a:rPr lang="en-US" sz="1400" dirty="0" smtClean="0"/>
              <a:t>Collect original sound wave</a:t>
            </a:r>
          </a:p>
        </p:txBody>
      </p:sp>
      <p:sp>
        <p:nvSpPr>
          <p:cNvPr id="29" name="TextBox 28"/>
          <p:cNvSpPr txBox="1"/>
          <p:nvPr/>
        </p:nvSpPr>
        <p:spPr>
          <a:xfrm>
            <a:off x="3505200" y="2286000"/>
            <a:ext cx="1676400" cy="1077218"/>
          </a:xfrm>
          <a:prstGeom prst="rect">
            <a:avLst/>
          </a:prstGeom>
          <a:noFill/>
        </p:spPr>
        <p:txBody>
          <a:bodyPr wrap="square" rtlCol="0">
            <a:spAutoFit/>
          </a:bodyPr>
          <a:lstStyle/>
          <a:p>
            <a:pPr algn="ctr"/>
            <a:r>
              <a:rPr lang="en-US" b="1" dirty="0" smtClean="0"/>
              <a:t>Fourier Transform</a:t>
            </a:r>
          </a:p>
          <a:p>
            <a:r>
              <a:rPr lang="en-US" sz="1400" dirty="0" smtClean="0"/>
              <a:t>Get wave in Frequency domain</a:t>
            </a:r>
          </a:p>
        </p:txBody>
      </p:sp>
      <p:sp>
        <p:nvSpPr>
          <p:cNvPr id="30" name="TextBox 29"/>
          <p:cNvSpPr txBox="1"/>
          <p:nvPr/>
        </p:nvSpPr>
        <p:spPr>
          <a:xfrm>
            <a:off x="6248400" y="2209800"/>
            <a:ext cx="2057400" cy="1292662"/>
          </a:xfrm>
          <a:prstGeom prst="rect">
            <a:avLst/>
          </a:prstGeom>
          <a:noFill/>
        </p:spPr>
        <p:txBody>
          <a:bodyPr wrap="square" rtlCol="0">
            <a:spAutoFit/>
          </a:bodyPr>
          <a:lstStyle/>
          <a:p>
            <a:pPr algn="ctr"/>
            <a:r>
              <a:rPr lang="en-US" b="1" dirty="0" smtClean="0"/>
              <a:t>Algorithms to change Voice</a:t>
            </a:r>
          </a:p>
          <a:p>
            <a:r>
              <a:rPr lang="en-US" sz="1400" dirty="0" smtClean="0"/>
              <a:t>Apply special equations to modify input voice to target voice</a:t>
            </a:r>
          </a:p>
        </p:txBody>
      </p:sp>
      <p:sp>
        <p:nvSpPr>
          <p:cNvPr id="31" name="TextBox 30"/>
          <p:cNvSpPr txBox="1"/>
          <p:nvPr/>
        </p:nvSpPr>
        <p:spPr>
          <a:xfrm>
            <a:off x="1905000" y="4419600"/>
            <a:ext cx="1676400" cy="1354217"/>
          </a:xfrm>
          <a:prstGeom prst="rect">
            <a:avLst/>
          </a:prstGeom>
          <a:noFill/>
        </p:spPr>
        <p:txBody>
          <a:bodyPr wrap="square" rtlCol="0">
            <a:spAutoFit/>
          </a:bodyPr>
          <a:lstStyle/>
          <a:p>
            <a:pPr algn="ctr"/>
            <a:r>
              <a:rPr lang="en-US" b="1" dirty="0" smtClean="0"/>
              <a:t>Inverse-Fourier Transform</a:t>
            </a:r>
          </a:p>
          <a:p>
            <a:r>
              <a:rPr lang="en-US" sz="1400" dirty="0" smtClean="0"/>
              <a:t>Get wave back into the time domain</a:t>
            </a:r>
          </a:p>
        </p:txBody>
      </p:sp>
      <p:sp>
        <p:nvSpPr>
          <p:cNvPr id="32" name="TextBox 31"/>
          <p:cNvSpPr txBox="1"/>
          <p:nvPr/>
        </p:nvSpPr>
        <p:spPr>
          <a:xfrm>
            <a:off x="5105400" y="4495800"/>
            <a:ext cx="1676400" cy="1292662"/>
          </a:xfrm>
          <a:prstGeom prst="rect">
            <a:avLst/>
          </a:prstGeom>
          <a:noFill/>
        </p:spPr>
        <p:txBody>
          <a:bodyPr wrap="square" rtlCol="0">
            <a:spAutoFit/>
          </a:bodyPr>
          <a:lstStyle/>
          <a:p>
            <a:pPr algn="ctr"/>
            <a:r>
              <a:rPr lang="en-US" b="1" dirty="0" smtClean="0"/>
              <a:t>Play Shifted Signal</a:t>
            </a:r>
          </a:p>
          <a:p>
            <a:r>
              <a:rPr lang="en-US" sz="1400" dirty="0" smtClean="0"/>
              <a:t>Output the modified input sound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500" dirty="0" smtClean="0"/>
              <a:t>Software</a:t>
            </a:r>
            <a:endParaRPr lang="en-US" sz="2500" dirty="0"/>
          </a:p>
        </p:txBody>
      </p:sp>
      <p:sp>
        <p:nvSpPr>
          <p:cNvPr id="3" name="Content Placeholder 2"/>
          <p:cNvSpPr>
            <a:spLocks noGrp="1"/>
          </p:cNvSpPr>
          <p:nvPr>
            <p:ph idx="1"/>
          </p:nvPr>
        </p:nvSpPr>
        <p:spPr/>
        <p:txBody>
          <a:bodyPr/>
          <a:lstStyle/>
          <a:p>
            <a:r>
              <a:rPr lang="en-US" dirty="0" smtClean="0"/>
              <a:t>Changing a voice</a:t>
            </a:r>
          </a:p>
          <a:p>
            <a:pPr lvl="1"/>
            <a:r>
              <a:rPr lang="en-US" dirty="0" smtClean="0"/>
              <a:t>Pitch</a:t>
            </a:r>
          </a:p>
          <a:p>
            <a:pPr lvl="2"/>
            <a:r>
              <a:rPr lang="en-US" dirty="0" smtClean="0"/>
              <a:t>Pitch shifting</a:t>
            </a:r>
          </a:p>
          <a:p>
            <a:pPr lvl="3"/>
            <a:r>
              <a:rPr lang="en-US" dirty="0" err="1" smtClean="0"/>
              <a:t>hanning</a:t>
            </a:r>
            <a:r>
              <a:rPr lang="en-US" dirty="0" smtClean="0"/>
              <a:t>(),  resample(), </a:t>
            </a:r>
            <a:r>
              <a:rPr lang="en-US" dirty="0" err="1" smtClean="0"/>
              <a:t>fft</a:t>
            </a:r>
            <a:r>
              <a:rPr lang="en-US" dirty="0" smtClean="0"/>
              <a:t>(), </a:t>
            </a:r>
            <a:r>
              <a:rPr lang="en-US" dirty="0" err="1" smtClean="0"/>
              <a:t>ifft</a:t>
            </a:r>
            <a:r>
              <a:rPr lang="en-US" dirty="0" smtClean="0"/>
              <a:t>()</a:t>
            </a:r>
          </a:p>
          <a:p>
            <a:pPr lvl="1"/>
            <a:r>
              <a:rPr lang="en-US" dirty="0" smtClean="0"/>
              <a:t>Timbre</a:t>
            </a:r>
          </a:p>
          <a:p>
            <a:pPr lvl="2"/>
            <a:r>
              <a:rPr lang="en-US" dirty="0" smtClean="0"/>
              <a:t>Magnitude</a:t>
            </a:r>
          </a:p>
          <a:p>
            <a:pPr lvl="3"/>
            <a:r>
              <a:rPr lang="en-US" dirty="0" smtClean="0"/>
              <a:t>Form Factor Equation</a:t>
            </a:r>
          </a:p>
          <a:p>
            <a:pPr lvl="4"/>
            <a:r>
              <a:rPr lang="en-US" dirty="0" smtClean="0"/>
              <a:t>K(</a:t>
            </a:r>
            <a:r>
              <a:rPr lang="en-US" dirty="0" err="1" smtClean="0"/>
              <a:t>i</a:t>
            </a:r>
            <a:r>
              <a:rPr lang="en-US" dirty="0" smtClean="0"/>
              <a:t>)=(</a:t>
            </a:r>
            <a:r>
              <a:rPr lang="en-US" dirty="0" err="1" smtClean="0"/>
              <a:t>i^w</a:t>
            </a:r>
            <a:r>
              <a:rPr lang="en-US" dirty="0" smtClean="0"/>
              <a:t>)/(</a:t>
            </a:r>
            <a:r>
              <a:rPr lang="en-US" dirty="0" err="1" smtClean="0"/>
              <a:t>Max^w</a:t>
            </a:r>
            <a:r>
              <a:rPr lang="en-US" dirty="0" smtClean="0"/>
              <a:t>)</a:t>
            </a:r>
          </a:p>
          <a:p>
            <a:pPr lvl="2"/>
            <a:r>
              <a:rPr lang="en-US" dirty="0" smtClean="0"/>
              <a:t>Copy/Paste</a:t>
            </a:r>
          </a:p>
          <a:p>
            <a:pPr lvl="3"/>
            <a:r>
              <a:rPr lang="en-US" dirty="0" smtClean="0"/>
              <a:t>widths, peaks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p:cTn id="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9" dur="500"/>
                                        <p:tgtEl>
                                          <p:spTgt spid="3">
                                            <p:txEl>
                                              <p:pRg st="4" end="4"/>
                                            </p:txEl>
                                          </p:spTgt>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p:cTn id="1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15" dur="500"/>
                                        <p:tgtEl>
                                          <p:spTgt spid="3">
                                            <p:txEl>
                                              <p:pRg st="5" end="5"/>
                                            </p:txEl>
                                          </p:spTgt>
                                        </p:tgtEl>
                                      </p:cBhvr>
                                    </p:animEffect>
                                  </p:childTnLst>
                                </p:cTn>
                              </p:par>
                            </p:childTnLst>
                          </p:cTn>
                        </p:par>
                        <p:par>
                          <p:cTn id="16" fill="hold">
                            <p:stCondLst>
                              <p:cond delay="1000"/>
                            </p:stCondLst>
                            <p:childTnLst>
                              <p:par>
                                <p:cTn id="17" presetID="53" presetClass="entr" presetSubtype="0" fill="hold"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p:cTn id="1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1" dur="500"/>
                                        <p:tgtEl>
                                          <p:spTgt spid="3">
                                            <p:txEl>
                                              <p:pRg st="6" end="6"/>
                                            </p:txEl>
                                          </p:spTgt>
                                        </p:tgtEl>
                                      </p:cBhvr>
                                    </p:animEffect>
                                  </p:childTnLst>
                                </p:cTn>
                              </p:par>
                            </p:childTnLst>
                          </p:cTn>
                        </p:par>
                        <p:par>
                          <p:cTn id="22" fill="hold">
                            <p:stCondLst>
                              <p:cond delay="1500"/>
                            </p:stCondLst>
                            <p:childTnLst>
                              <p:par>
                                <p:cTn id="23" presetID="53" presetClass="entr" presetSubtype="0" fill="hold" nodeType="after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p:cTn id="25"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27" dur="500"/>
                                        <p:tgtEl>
                                          <p:spTgt spid="3">
                                            <p:txEl>
                                              <p:pRg st="7" end="7"/>
                                            </p:txEl>
                                          </p:spTgt>
                                        </p:tgtEl>
                                      </p:cBhvr>
                                    </p:animEffect>
                                  </p:childTnLst>
                                </p:cTn>
                              </p:par>
                            </p:childTnLst>
                          </p:cTn>
                        </p:par>
                        <p:par>
                          <p:cTn id="28" fill="hold">
                            <p:stCondLst>
                              <p:cond delay="2000"/>
                            </p:stCondLst>
                            <p:childTnLst>
                              <p:par>
                                <p:cTn id="29" presetID="53" presetClass="entr" presetSubtype="0" fill="hold"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p:cTn id="31"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33" dur="500"/>
                                        <p:tgtEl>
                                          <p:spTgt spid="3">
                                            <p:txEl>
                                              <p:pRg st="8" end="8"/>
                                            </p:txEl>
                                          </p:spTgt>
                                        </p:tgtEl>
                                      </p:cBhvr>
                                    </p:animEffect>
                                  </p:childTnLst>
                                </p:cTn>
                              </p:par>
                            </p:childTnLst>
                          </p:cTn>
                        </p:par>
                        <p:par>
                          <p:cTn id="34" fill="hold">
                            <p:stCondLst>
                              <p:cond delay="2500"/>
                            </p:stCondLst>
                            <p:childTnLst>
                              <p:par>
                                <p:cTn id="35" presetID="53" presetClass="entr" presetSubtype="0" fill="hold" nodeType="after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p:cTn id="37"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39" dur="500"/>
                                        <p:tgtEl>
                                          <p:spTgt spid="3">
                                            <p:txEl>
                                              <p:pRg st="9" end="9"/>
                                            </p:txEl>
                                          </p:spTgt>
                                        </p:tgtEl>
                                      </p:cBhvr>
                                    </p:animEffect>
                                  </p:childTnLst>
                                </p:cTn>
                              </p:par>
                            </p:childTnLst>
                          </p:cTn>
                        </p:par>
                        <p:par>
                          <p:cTn id="40" fill="hold">
                            <p:stCondLst>
                              <p:cond delay="3000"/>
                            </p:stCondLst>
                            <p:childTnLst>
                              <p:par>
                                <p:cTn id="41" presetID="53" presetClass="entr" presetSubtype="0" fill="hold" nodeType="after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 calcmode="lin" valueType="num">
                                      <p:cBhvr>
                                        <p:cTn id="4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45" dur="500"/>
                                        <p:tgtEl>
                                          <p:spTgt spid="3">
                                            <p:txEl>
                                              <p:pRg st="1" end="1"/>
                                            </p:txEl>
                                          </p:spTgt>
                                        </p:tgtEl>
                                      </p:cBhvr>
                                    </p:animEffect>
                                  </p:childTnLst>
                                </p:cTn>
                              </p:par>
                            </p:childTnLst>
                          </p:cTn>
                        </p:par>
                        <p:par>
                          <p:cTn id="46" fill="hold">
                            <p:stCondLst>
                              <p:cond delay="3500"/>
                            </p:stCondLst>
                            <p:childTnLst>
                              <p:par>
                                <p:cTn id="47" presetID="53" presetClass="entr" presetSubtype="0" fill="hold" nodeType="after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 calcmode="lin" valueType="num">
                                      <p:cBhvr>
                                        <p:cTn id="4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51" dur="500"/>
                                        <p:tgtEl>
                                          <p:spTgt spid="3">
                                            <p:txEl>
                                              <p:pRg st="2" end="2"/>
                                            </p:txEl>
                                          </p:spTgt>
                                        </p:tgtEl>
                                      </p:cBhvr>
                                    </p:animEffect>
                                  </p:childTnLst>
                                </p:cTn>
                              </p:par>
                            </p:childTnLst>
                          </p:cTn>
                        </p:par>
                        <p:par>
                          <p:cTn id="52" fill="hold">
                            <p:stCondLst>
                              <p:cond delay="4000"/>
                            </p:stCondLst>
                            <p:childTnLst>
                              <p:par>
                                <p:cTn id="53" presetID="53" presetClass="entr" presetSubtype="0" fill="hold" nodeType="after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 calcmode="lin" valueType="num">
                                      <p:cBhvr>
                                        <p:cTn id="5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5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5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normAutofit fontScale="90000"/>
          </a:bodyPr>
          <a:lstStyle/>
          <a:p>
            <a:r>
              <a:rPr lang="en-US" dirty="0" smtClean="0"/>
              <a:t>Technical Content</a:t>
            </a:r>
            <a:br>
              <a:rPr lang="en-US" dirty="0" smtClean="0"/>
            </a:br>
            <a:r>
              <a:rPr lang="en-US" sz="2800" dirty="0" smtClean="0"/>
              <a:t>Software - GUI</a:t>
            </a:r>
            <a:endParaRPr lang="en-US" sz="2800" dirty="0"/>
          </a:p>
        </p:txBody>
      </p:sp>
      <p:pic>
        <p:nvPicPr>
          <p:cNvPr id="5" name="Picture 4" descr="GUI.bmp"/>
          <p:cNvPicPr>
            <a:picLocks noChangeAspect="1"/>
          </p:cNvPicPr>
          <p:nvPr/>
        </p:nvPicPr>
        <p:blipFill>
          <a:blip r:embed="rId2" cstate="print"/>
          <a:stretch>
            <a:fillRect/>
          </a:stretch>
        </p:blipFill>
        <p:spPr>
          <a:xfrm>
            <a:off x="152400" y="1524000"/>
            <a:ext cx="8763000" cy="528612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Technical Content</a:t>
            </a:r>
            <a:br>
              <a:rPr lang="en-US" dirty="0" smtClean="0"/>
            </a:br>
            <a:r>
              <a:rPr lang="en-US" sz="2800" dirty="0" smtClean="0"/>
              <a:t>Hardware</a:t>
            </a:r>
            <a:endParaRPr lang="en-US" sz="2800" dirty="0"/>
          </a:p>
        </p:txBody>
      </p:sp>
      <p:sp>
        <p:nvSpPr>
          <p:cNvPr id="3" name="Content Placeholder 2"/>
          <p:cNvSpPr>
            <a:spLocks noGrp="1"/>
          </p:cNvSpPr>
          <p:nvPr>
            <p:ph idx="1"/>
          </p:nvPr>
        </p:nvSpPr>
        <p:spPr/>
        <p:txBody>
          <a:bodyPr/>
          <a:lstStyle/>
          <a:p>
            <a:pPr lvl="1">
              <a:buNone/>
            </a:pPr>
            <a:r>
              <a:rPr lang="en-US" sz="2800" b="1" dirty="0" smtClean="0"/>
              <a:t>We needed to build a standalone circuit that can take in and output voices and audio in real time.</a:t>
            </a:r>
          </a:p>
          <a:p>
            <a:pPr lvl="1">
              <a:buNone/>
            </a:pP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627</TotalTime>
  <Words>765</Words>
  <Application>Microsoft Office PowerPoint</Application>
  <PresentationFormat>On-screen Show (4:3)</PresentationFormat>
  <Paragraphs>222</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Urban</vt:lpstr>
      <vt:lpstr>Voice Emulator</vt:lpstr>
      <vt:lpstr>Introduction </vt:lpstr>
      <vt:lpstr>Requirements </vt:lpstr>
      <vt:lpstr>Requirements </vt:lpstr>
      <vt:lpstr>Requirements </vt:lpstr>
      <vt:lpstr>Technical Content Software – Flow Chart for Code</vt:lpstr>
      <vt:lpstr>Technical Content Software</vt:lpstr>
      <vt:lpstr>Technical Content Software - GUI</vt:lpstr>
      <vt:lpstr>Technical Content Hardware</vt:lpstr>
      <vt:lpstr>Technical Content Hardware</vt:lpstr>
      <vt:lpstr>Technical Content Hardware</vt:lpstr>
      <vt:lpstr>Technical Content Hardware</vt:lpstr>
      <vt:lpstr>Technical Content Hardware</vt:lpstr>
      <vt:lpstr>Slide 14</vt:lpstr>
      <vt:lpstr>Technical Content Hardware</vt:lpstr>
      <vt:lpstr>Technical Content Hardware</vt:lpstr>
      <vt:lpstr>Technical Content Hardware</vt:lpstr>
      <vt:lpstr>Project Status </vt:lpstr>
      <vt:lpstr>Project Status </vt:lpstr>
      <vt:lpstr>Project Status </vt:lpstr>
      <vt:lpstr>Budget </vt:lpstr>
      <vt:lpstr>Lessons Learned</vt:lpstr>
      <vt:lpstr>Future Work</vt:lpstr>
      <vt:lpstr>Summary </vt:lpstr>
    </vt:vector>
  </TitlesOfParts>
  <Company>CEANDSU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jared.wagner</dc:creator>
  <cp:lastModifiedBy>kevin bruns</cp:lastModifiedBy>
  <cp:revision>77</cp:revision>
  <dcterms:created xsi:type="dcterms:W3CDTF">2009-05-02T20:23:15Z</dcterms:created>
  <dcterms:modified xsi:type="dcterms:W3CDTF">2009-12-09T20:31:34Z</dcterms:modified>
</cp:coreProperties>
</file>